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72F9-472F-484D-8634-F1D79B89E74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3D19E-96B4-497F-B5D4-039DC2118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51B5-4017-41E0-9F73-F14B2C1168BE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39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EA40-B1A6-466A-A9FC-842059A174EF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804-0827-471B-BDC1-CA4CDD37C69E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9DAB-9664-49E7-8D80-B5EAA11F4A54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B893-384A-4BDB-BC80-7A5C36C30895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3DD-6A8C-4F24-99D1-A54C98966845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AF06-0B38-4C91-B541-199B3E7E42BA}" type="datetime1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AF5C-0892-4F99-97C2-EDB4F28D9651}" type="datetime1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AFA-486F-4DB9-BAC5-AE14F5E225AA}" type="datetime1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54A6F1-9E6E-4F97-BBF2-C9673F9F097F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0B55-61CB-41B0-ADD3-872E124ABD3E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EF5BE0-37E8-4839-A14E-E21CF27AF9A7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20EC71-8501-4C16-84A3-3936108908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E90-68C1-4C97-BBEE-DDE273A47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Classes (and Objects)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9C9EB-870D-48C6-997C-8F44951C8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Classes and objects made from them</a:t>
            </a:r>
          </a:p>
          <a:p>
            <a:r>
              <a:rPr lang="en-US" dirty="0"/>
              <a:t>Inheritance,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8C81-94A1-4F2C-B2BA-6DBB8BAA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vs.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97509-FF14-4918-8C41-D4E6EC25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is a Classification (Class for short)</a:t>
            </a:r>
          </a:p>
          <a:p>
            <a:r>
              <a:rPr lang="en-US" dirty="0"/>
              <a:t>A baseball player is a Classification</a:t>
            </a:r>
          </a:p>
          <a:p>
            <a:endParaRPr lang="en-US" dirty="0"/>
          </a:p>
          <a:p>
            <a:r>
              <a:rPr lang="en-US" dirty="0"/>
              <a:t>Joe DiMaggio is an instance of a person (and so are you) and an instance of a baseball player. </a:t>
            </a:r>
          </a:p>
          <a:p>
            <a:endParaRPr lang="en-US" dirty="0"/>
          </a:p>
          <a:p>
            <a:r>
              <a:rPr lang="en-US" dirty="0"/>
              <a:t>Baseball player is the class (description (data fields) and functionality (methods))</a:t>
            </a:r>
          </a:p>
          <a:p>
            <a:endParaRPr lang="en-US" dirty="0"/>
          </a:p>
          <a:p>
            <a:r>
              <a:rPr lang="en-US" dirty="0"/>
              <a:t>Joe DiMaggio is an object (i.e. instance of a baseball player). So is Mickey Mantle.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7548-2062-4534-9AFC-D6FF0E15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Composition</a:t>
            </a:r>
            <a:r>
              <a:rPr lang="en-US" dirty="0"/>
              <a:t> vs. Inheritance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9CC13B-0184-4E5B-83E0-61667237A9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4567237" cy="402272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person info;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char team[20];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float </a:t>
            </a:r>
            <a:r>
              <a:rPr lang="en-US" dirty="0" err="1"/>
              <a:t>battingAverage</a:t>
            </a:r>
            <a:r>
              <a:rPr lang="en-US" dirty="0"/>
              <a:t>; 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public</a:t>
            </a:r>
            <a:r>
              <a:rPr lang="en-US" dirty="0"/>
              <a:t> void </a:t>
            </a:r>
            <a:r>
              <a:rPr lang="en-US" dirty="0" err="1"/>
              <a:t>setAvg</a:t>
            </a:r>
            <a:r>
              <a:rPr lang="en-US" dirty="0"/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4FFE6-87D8-4099-A92F-400EDF5C6097}"/>
              </a:ext>
            </a:extLst>
          </p:cNvPr>
          <p:cNvSpPr txBox="1">
            <a:spLocks/>
          </p:cNvSpPr>
          <p:nvPr/>
        </p:nvSpPr>
        <p:spPr>
          <a:xfrm>
            <a:off x="6096000" y="1935692"/>
            <a:ext cx="4273973" cy="38438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the class baseball player is composed of a person, plus additional information related to baseball players. </a:t>
            </a:r>
          </a:p>
          <a:p>
            <a:r>
              <a:rPr lang="en-US" dirty="0"/>
              <a:t>If you had a </a:t>
            </a:r>
            <a:r>
              <a:rPr lang="en-US" dirty="0" err="1"/>
              <a:t>baseballPlayer</a:t>
            </a:r>
            <a:r>
              <a:rPr lang="en-US" dirty="0"/>
              <a:t> object bbp1, the access the </a:t>
            </a:r>
            <a:r>
              <a:rPr lang="en-US" dirty="0" err="1"/>
              <a:t>firstName</a:t>
            </a:r>
            <a:r>
              <a:rPr lang="en-US" dirty="0"/>
              <a:t>, you use</a:t>
            </a:r>
          </a:p>
          <a:p>
            <a:r>
              <a:rPr lang="en-US" dirty="0"/>
              <a:t>Print(bbp1.info.firstName). </a:t>
            </a:r>
          </a:p>
          <a:p>
            <a:r>
              <a:rPr lang="en-US" dirty="0"/>
              <a:t>Why do we need info? Because a baseball player is composed of an person object we called info plus other stuff. </a:t>
            </a:r>
          </a:p>
          <a:p>
            <a:r>
              <a:rPr lang="en-US" dirty="0"/>
              <a:t>This is called composition.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7548-2062-4534-9AFC-D6FF0E15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vs. </a:t>
            </a:r>
            <a:r>
              <a:rPr lang="en-US" b="1" dirty="0">
                <a:solidFill>
                  <a:srgbClr val="FF0000"/>
                </a:solidFill>
              </a:rPr>
              <a:t>Inheritance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9CC13B-0184-4E5B-83E0-61667237A9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4567237" cy="356393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person info;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char team[20];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float </a:t>
            </a:r>
            <a:r>
              <a:rPr lang="en-US" dirty="0" err="1"/>
              <a:t>battingAverage</a:t>
            </a:r>
            <a:r>
              <a:rPr lang="en-US" dirty="0"/>
              <a:t>; 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public</a:t>
            </a:r>
            <a:r>
              <a:rPr lang="en-US" dirty="0"/>
              <a:t> void </a:t>
            </a:r>
            <a:r>
              <a:rPr lang="en-US" dirty="0" err="1"/>
              <a:t>setAvg</a:t>
            </a:r>
            <a:r>
              <a:rPr lang="en-US" dirty="0"/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679AFD-056D-4822-8161-579B41A15D86}"/>
              </a:ext>
            </a:extLst>
          </p:cNvPr>
          <p:cNvSpPr txBox="1">
            <a:spLocks/>
          </p:cNvSpPr>
          <p:nvPr/>
        </p:nvSpPr>
        <p:spPr>
          <a:xfrm>
            <a:off x="6096000" y="1846263"/>
            <a:ext cx="4567237" cy="364013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</a:t>
            </a:r>
            <a:r>
              <a:rPr lang="en-US" dirty="0" err="1"/>
              <a:t>baseballPlayer</a:t>
            </a:r>
            <a:r>
              <a:rPr lang="en-US" dirty="0"/>
              <a:t>::public person</a:t>
            </a:r>
          </a:p>
          <a:p>
            <a:r>
              <a:rPr lang="en-US" dirty="0"/>
              <a:t>{</a:t>
            </a:r>
          </a:p>
          <a:p>
            <a:r>
              <a:rPr lang="en-US" dirty="0">
                <a:solidFill>
                  <a:srgbClr val="FF0000"/>
                </a:solidFill>
              </a:rPr>
              <a:t>    private</a:t>
            </a:r>
            <a:r>
              <a:rPr lang="en-US" dirty="0"/>
              <a:t> char team[20];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float </a:t>
            </a:r>
            <a:r>
              <a:rPr lang="en-US" dirty="0" err="1"/>
              <a:t>battingAverage</a:t>
            </a:r>
            <a:r>
              <a:rPr lang="en-US" dirty="0"/>
              <a:t>; 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public</a:t>
            </a:r>
            <a:r>
              <a:rPr lang="en-US" dirty="0"/>
              <a:t> void </a:t>
            </a:r>
            <a:r>
              <a:rPr lang="en-US" dirty="0" err="1"/>
              <a:t>setAvg</a:t>
            </a:r>
            <a:r>
              <a:rPr lang="en-US" dirty="0"/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3DFEF5-2811-4643-AFD0-8828C91EFE4B}"/>
              </a:ext>
            </a:extLst>
          </p:cNvPr>
          <p:cNvSpPr txBox="1">
            <a:spLocks/>
          </p:cNvSpPr>
          <p:nvPr/>
        </p:nvSpPr>
        <p:spPr>
          <a:xfrm>
            <a:off x="6883399" y="5427133"/>
            <a:ext cx="2992437" cy="4233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bbp1.firstName = “Joe”;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C958F5-91C7-4CFB-A3C5-247E9A17E48B}"/>
              </a:ext>
            </a:extLst>
          </p:cNvPr>
          <p:cNvSpPr txBox="1">
            <a:spLocks/>
          </p:cNvSpPr>
          <p:nvPr/>
        </p:nvSpPr>
        <p:spPr>
          <a:xfrm>
            <a:off x="1213645" y="5410200"/>
            <a:ext cx="2992437" cy="4233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bbp1.info.firstName = “Joe”;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DDF8-EDA6-4EBF-ADE4-D9C391B8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(initialization) of an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7057-99CB-4BEF-8C0F-DE812D37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 x;        // what value would the primitive variable x be set to?  0? 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r>
              <a:rPr lang="en-US" dirty="0"/>
              <a:t>String s:  // what value should the string be set to? </a:t>
            </a:r>
          </a:p>
          <a:p>
            <a:r>
              <a:rPr lang="en-US" dirty="0" err="1"/>
              <a:t>baseballPlayer</a:t>
            </a:r>
            <a:r>
              <a:rPr lang="en-US" dirty="0"/>
              <a:t> bbp1;   // what values should the </a:t>
            </a:r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battingAverage</a:t>
            </a:r>
            <a:r>
              <a:rPr lang="en-US" dirty="0"/>
              <a:t> be set to?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programming language may have default values to set uninitialized data to.</a:t>
            </a:r>
          </a:p>
          <a:p>
            <a:r>
              <a:rPr lang="en-US" dirty="0"/>
              <a:t>But the programming language doesn’t know have to initialize class (user defined) data.</a:t>
            </a:r>
          </a:p>
          <a:p>
            <a:endParaRPr lang="en-US" dirty="0"/>
          </a:p>
          <a:p>
            <a:r>
              <a:rPr lang="en-US" dirty="0"/>
              <a:t>Solution: a Constructor function which runs when the object first created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91C2-A49B-4065-B0F2-62888B4E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Constructor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1CF5-DD1F-484A-9798-8043F8589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fraction {</a:t>
            </a:r>
          </a:p>
          <a:p>
            <a:r>
              <a:rPr lang="en-US" dirty="0"/>
              <a:t>    private int numerator;</a:t>
            </a:r>
          </a:p>
          <a:p>
            <a:r>
              <a:rPr lang="en-US" dirty="0"/>
              <a:t>    private int denominator;</a:t>
            </a:r>
          </a:p>
          <a:p>
            <a:r>
              <a:rPr lang="en-US" dirty="0">
                <a:solidFill>
                  <a:srgbClr val="FF0000"/>
                </a:solidFill>
              </a:rPr>
              <a:t>    public fraction()</a:t>
            </a:r>
          </a:p>
          <a:p>
            <a:r>
              <a:rPr lang="en-US" dirty="0">
                <a:solidFill>
                  <a:srgbClr val="FF0000"/>
                </a:solidFill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</a:rPr>
              <a:t>        numerator = 0;      //</a:t>
            </a:r>
          </a:p>
          <a:p>
            <a:r>
              <a:rPr lang="en-US" dirty="0">
                <a:solidFill>
                  <a:srgbClr val="FF0000"/>
                </a:solidFill>
              </a:rPr>
              <a:t>        denominator = 1;  // avoid divide by zero accident</a:t>
            </a:r>
          </a:p>
          <a:p>
            <a:r>
              <a:rPr lang="en-US" dirty="0">
                <a:solidFill>
                  <a:srgbClr val="FF0000"/>
                </a:solidFill>
              </a:rPr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931D-0414-42F6-BF9C-E6F47956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vs object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4F760-E131-44A9-A0E8-6C4DCA12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245187" cy="4023360"/>
          </a:xfrm>
        </p:spPr>
        <p:txBody>
          <a:bodyPr/>
          <a:lstStyle/>
          <a:p>
            <a:r>
              <a:rPr lang="en-US" dirty="0"/>
              <a:t>Object variable are variables that each object has.  Each baseball player has a </a:t>
            </a:r>
            <a:r>
              <a:rPr lang="en-US" dirty="0" err="1"/>
              <a:t>firstName</a:t>
            </a:r>
            <a:r>
              <a:rPr lang="en-US" dirty="0"/>
              <a:t>, a batting average etc. These are called object variables. </a:t>
            </a:r>
          </a:p>
          <a:p>
            <a:r>
              <a:rPr lang="en-US" dirty="0"/>
              <a:t>A class may have a variable that is shared by all objects of the class. Like </a:t>
            </a:r>
            <a:r>
              <a:rPr lang="en-US" dirty="0" err="1"/>
              <a:t>NumOfPlayers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 static variable (class variable) is shared be all objects of the class.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3DD021-DFB9-4178-9E33-A567F12FEC78}"/>
              </a:ext>
            </a:extLst>
          </p:cNvPr>
          <p:cNvSpPr txBox="1">
            <a:spLocks/>
          </p:cNvSpPr>
          <p:nvPr/>
        </p:nvSpPr>
        <p:spPr>
          <a:xfrm>
            <a:off x="6096000" y="1846263"/>
            <a:ext cx="4567237" cy="364013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class </a:t>
            </a:r>
            <a:r>
              <a:rPr lang="en-US" dirty="0" err="1">
                <a:solidFill>
                  <a:schemeClr val="tx1"/>
                </a:solidFill>
              </a:rPr>
              <a:t>baseballPlayer</a:t>
            </a:r>
            <a:r>
              <a:rPr lang="en-US" dirty="0">
                <a:solidFill>
                  <a:schemeClr val="tx1"/>
                </a:solidFill>
              </a:rPr>
              <a:t>::public person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</a:rPr>
              <a:t>    private char team[20];</a:t>
            </a:r>
          </a:p>
          <a:p>
            <a:r>
              <a:rPr lang="en-US" dirty="0">
                <a:solidFill>
                  <a:schemeClr val="tx1"/>
                </a:solidFill>
              </a:rPr>
              <a:t>    private float </a:t>
            </a:r>
            <a:r>
              <a:rPr lang="en-US" dirty="0" err="1">
                <a:solidFill>
                  <a:schemeClr val="tx1"/>
                </a:solidFill>
              </a:rPr>
              <a:t>battingAverage</a:t>
            </a:r>
            <a:r>
              <a:rPr lang="en-US" dirty="0">
                <a:solidFill>
                  <a:schemeClr val="tx1"/>
                </a:solidFill>
              </a:rPr>
              <a:t>;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static private int </a:t>
            </a:r>
            <a:r>
              <a:rPr lang="en-US" dirty="0" err="1">
                <a:solidFill>
                  <a:srgbClr val="FF0000"/>
                </a:solidFill>
              </a:rPr>
              <a:t>NumOfPlayers</a:t>
            </a:r>
            <a:r>
              <a:rPr lang="en-US" dirty="0">
                <a:solidFill>
                  <a:srgbClr val="FF0000"/>
                </a:solidFill>
              </a:rPr>
              <a:t> = 0;  </a:t>
            </a:r>
          </a:p>
          <a:p>
            <a:r>
              <a:rPr lang="en-US" dirty="0">
                <a:solidFill>
                  <a:schemeClr val="tx1"/>
                </a:solidFill>
              </a:rPr>
              <a:t>    public void </a:t>
            </a:r>
            <a:r>
              <a:rPr lang="en-US" dirty="0" err="1">
                <a:solidFill>
                  <a:schemeClr val="tx1"/>
                </a:solidFill>
              </a:rPr>
              <a:t>setAvg</a:t>
            </a:r>
            <a:r>
              <a:rPr lang="en-US" dirty="0">
                <a:solidFill>
                  <a:schemeClr val="tx1"/>
                </a:solidFill>
              </a:rPr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vs. Applied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+ 1 = 2  is mathematics</a:t>
            </a:r>
          </a:p>
          <a:p>
            <a:pPr marL="0" indent="0">
              <a:buNone/>
            </a:pPr>
            <a:r>
              <a:rPr lang="en-US" dirty="0" smtClean="0"/>
              <a:t>1 banana + 1 banana = 2 bananas  is applied mathematics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1 banana + 1 apple = 2 bananas?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Answer: no apples are not bananas.</a:t>
            </a:r>
          </a:p>
          <a:p>
            <a:pPr marL="0" indent="0">
              <a:buNone/>
            </a:pPr>
            <a:r>
              <a:rPr lang="en-US" dirty="0" smtClean="0"/>
              <a:t>Is 1 fruit + 1 apple = 2 fruits?   </a:t>
            </a:r>
            <a:r>
              <a:rPr lang="en-US" dirty="0" smtClean="0">
                <a:solidFill>
                  <a:srgbClr val="FF0000"/>
                </a:solidFill>
              </a:rPr>
              <a:t>Answer: yes because apple is fruit</a:t>
            </a:r>
          </a:p>
          <a:p>
            <a:pPr marL="0" indent="0">
              <a:buNone/>
            </a:pPr>
            <a:r>
              <a:rPr lang="en-US" dirty="0" smtClean="0"/>
              <a:t>Is 1 fruit + 1 apple = 2 apples?  </a:t>
            </a:r>
            <a:r>
              <a:rPr lang="en-US" dirty="0" smtClean="0">
                <a:solidFill>
                  <a:srgbClr val="FF0000"/>
                </a:solidFill>
              </a:rPr>
              <a:t>Answer: maybe because the fruit may or may not be an apple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Is an apple composed of a fruit plus additional apple attributes? </a:t>
            </a:r>
            <a:r>
              <a:rPr lang="en-US" dirty="0" smtClean="0">
                <a:solidFill>
                  <a:srgbClr val="FF0000"/>
                </a:solidFill>
              </a:rPr>
              <a:t>Answer: no it’s inherently fruit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Pillars of Object Oriented Programming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5" y="1846263"/>
            <a:ext cx="8245715" cy="40227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9D03-00FC-4E29-A59E-7951B64E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Types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2030F3-4F94-4751-8689-C15F1E77F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0" y="1846263"/>
            <a:ext cx="6775465" cy="40227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0356-9BF6-4480-BE91-A740824A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Non-primitive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CEE1-1C73-4313-80CC-7AF128CD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– a named structure of primitive/non-primitive indexed by an integer value</a:t>
            </a:r>
          </a:p>
          <a:p>
            <a:r>
              <a:rPr lang="en-US" dirty="0"/>
              <a:t>Strings – a collection of characters</a:t>
            </a:r>
          </a:p>
          <a:p>
            <a:r>
              <a:rPr lang="en-US" dirty="0"/>
              <a:t>User defined Structure and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ED2B-E4FC-44F2-A9CA-8DEFE5DE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defined structures (C language)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009F-0F2A-4FEE-B2BC-60B6777A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465389" cy="28617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struct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char </a:t>
            </a:r>
            <a:r>
              <a:rPr lang="en-US" dirty="0" err="1"/>
              <a:t>firstName</a:t>
            </a:r>
            <a:r>
              <a:rPr lang="en-US" dirty="0"/>
              <a:t>[20];</a:t>
            </a:r>
          </a:p>
          <a:p>
            <a:r>
              <a:rPr lang="en-US" dirty="0"/>
              <a:t>    char </a:t>
            </a:r>
            <a:r>
              <a:rPr lang="en-US" dirty="0" err="1"/>
              <a:t>lastName</a:t>
            </a:r>
            <a:r>
              <a:rPr lang="en-US" dirty="0"/>
              <a:t>[20];</a:t>
            </a:r>
          </a:p>
          <a:p>
            <a:r>
              <a:rPr lang="en-US" dirty="0"/>
              <a:t>    int </a:t>
            </a:r>
            <a:r>
              <a:rPr lang="en-US" dirty="0" err="1"/>
              <a:t>dob_year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C356D8-A109-4D6D-898D-0CAACA49837C}"/>
              </a:ext>
            </a:extLst>
          </p:cNvPr>
          <p:cNvSpPr txBox="1">
            <a:spLocks/>
          </p:cNvSpPr>
          <p:nvPr/>
        </p:nvSpPr>
        <p:spPr>
          <a:xfrm>
            <a:off x="4562669" y="1847117"/>
            <a:ext cx="3465389" cy="286035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struct person info;</a:t>
            </a:r>
          </a:p>
          <a:p>
            <a:r>
              <a:rPr lang="en-US" dirty="0"/>
              <a:t>    char team[20];</a:t>
            </a:r>
          </a:p>
          <a:p>
            <a:r>
              <a:rPr lang="en-US" dirty="0"/>
              <a:t>    float </a:t>
            </a:r>
            <a:r>
              <a:rPr lang="en-US" dirty="0" err="1"/>
              <a:t>battingAverage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AD484A-8A95-40B6-9323-651B25075BC5}"/>
              </a:ext>
            </a:extLst>
          </p:cNvPr>
          <p:cNvSpPr txBox="1">
            <a:spLocks/>
          </p:cNvSpPr>
          <p:nvPr/>
        </p:nvSpPr>
        <p:spPr>
          <a:xfrm>
            <a:off x="8331615" y="1923489"/>
            <a:ext cx="3465389" cy="23945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Here a person is a classification of how to capture data about a person. </a:t>
            </a:r>
          </a:p>
          <a:p>
            <a:r>
              <a:rPr lang="en-US" dirty="0">
                <a:solidFill>
                  <a:srgbClr val="7030A0"/>
                </a:solidFill>
              </a:rPr>
              <a:t>A </a:t>
            </a:r>
            <a:r>
              <a:rPr lang="en-US" dirty="0" err="1">
                <a:solidFill>
                  <a:srgbClr val="7030A0"/>
                </a:solidFill>
              </a:rPr>
              <a:t>baseballPlayer</a:t>
            </a:r>
            <a:r>
              <a:rPr lang="en-US" dirty="0">
                <a:solidFill>
                  <a:srgbClr val="7030A0"/>
                </a:solidFill>
              </a:rPr>
              <a:t> is a classification is a special type of person. </a:t>
            </a:r>
          </a:p>
          <a:p>
            <a:r>
              <a:rPr lang="en-US" dirty="0"/>
              <a:t>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CA1F1D-0DA4-4591-A495-73B9D9B07C06}"/>
              </a:ext>
            </a:extLst>
          </p:cNvPr>
          <p:cNvSpPr txBox="1">
            <a:spLocks/>
          </p:cNvSpPr>
          <p:nvPr/>
        </p:nvSpPr>
        <p:spPr>
          <a:xfrm>
            <a:off x="2460413" y="4707467"/>
            <a:ext cx="7332133" cy="9582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Should the programming language define a Baseball Player for all users (application developers) to have to use or should the language allow the user to define a Baseball Player however they want.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AD7B-C41D-41B4-B477-E869987F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Initializing an instance of a structure (classification), </a:t>
            </a:r>
            <a:r>
              <a:rPr lang="en-US" dirty="0">
                <a:solidFill>
                  <a:srgbClr val="FF0000"/>
                </a:solidFill>
              </a:rPr>
              <a:t>and print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6EB8-C2B4-488C-8761-C87E1123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886891" cy="2438399"/>
          </a:xfrm>
        </p:spPr>
        <p:txBody>
          <a:bodyPr/>
          <a:lstStyle/>
          <a:p>
            <a:r>
              <a:rPr lang="nl-NL" dirty="0"/>
              <a:t>struct person p1 = {</a:t>
            </a:r>
          </a:p>
          <a:p>
            <a:r>
              <a:rPr lang="nl-NL" dirty="0"/>
              <a:t>    “Joe”, </a:t>
            </a:r>
          </a:p>
          <a:p>
            <a:r>
              <a:rPr lang="nl-NL" dirty="0"/>
              <a:t>    ”Smith”,</a:t>
            </a:r>
          </a:p>
          <a:p>
            <a:r>
              <a:rPr lang="nl-NL" dirty="0"/>
              <a:t>    1990</a:t>
            </a:r>
          </a:p>
          <a:p>
            <a:r>
              <a:rPr lang="nl-NL" dirty="0"/>
              <a:t>};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66B90B-9A3F-437C-9A93-69CC5A272274}"/>
              </a:ext>
            </a:extLst>
          </p:cNvPr>
          <p:cNvSpPr txBox="1">
            <a:spLocks/>
          </p:cNvSpPr>
          <p:nvPr/>
        </p:nvSpPr>
        <p:spPr>
          <a:xfrm>
            <a:off x="6363304" y="1845734"/>
            <a:ext cx="3210353" cy="25264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struct baseballPlayer bbp1 = {</a:t>
            </a:r>
          </a:p>
          <a:p>
            <a:r>
              <a:rPr lang="nl-NL" dirty="0"/>
              <a:t>     {“Joe”,”Dimaggio”,1914 } </a:t>
            </a:r>
          </a:p>
          <a:p>
            <a:r>
              <a:rPr lang="nl-NL" dirty="0"/>
              <a:t>      “Yankees”,</a:t>
            </a:r>
          </a:p>
          <a:p>
            <a:r>
              <a:rPr lang="nl-NL" dirty="0"/>
              <a:t>       0.325</a:t>
            </a:r>
          </a:p>
          <a:p>
            <a:r>
              <a:rPr lang="nl-NL" dirty="0"/>
              <a:t>};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BE2370-0448-42F9-A7D8-E937A594804A}"/>
              </a:ext>
            </a:extLst>
          </p:cNvPr>
          <p:cNvSpPr txBox="1">
            <a:spLocks/>
          </p:cNvSpPr>
          <p:nvPr/>
        </p:nvSpPr>
        <p:spPr>
          <a:xfrm>
            <a:off x="6363304" y="4743028"/>
            <a:ext cx="4626429" cy="7552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printf</a:t>
            </a:r>
            <a:r>
              <a:rPr lang="en-US" dirty="0">
                <a:solidFill>
                  <a:srgbClr val="FF0000"/>
                </a:solidFill>
              </a:rPr>
              <a:t>("Name: %s\n", bbp1.info.firstName);</a:t>
            </a:r>
            <a:endParaRPr lang="nl-NL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A66090-4E89-4471-ABAE-5C5C62BF7CF4}"/>
              </a:ext>
            </a:extLst>
          </p:cNvPr>
          <p:cNvSpPr txBox="1">
            <a:spLocks/>
          </p:cNvSpPr>
          <p:nvPr/>
        </p:nvSpPr>
        <p:spPr>
          <a:xfrm>
            <a:off x="1097280" y="4743027"/>
            <a:ext cx="4296229" cy="7552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printf</a:t>
            </a:r>
            <a:r>
              <a:rPr lang="en-US" dirty="0">
                <a:solidFill>
                  <a:srgbClr val="FF0000"/>
                </a:solidFill>
              </a:rPr>
              <a:t>("Name: %s\n", p1.firstName);</a:t>
            </a:r>
            <a:endParaRPr lang="nl-NL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8A66-FE92-430B-88F6-6C7A0D44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structure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75466-35E2-40A2-9D53-2F3B7993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 </a:t>
            </a:r>
            <a:r>
              <a:rPr lang="en-US" dirty="0" err="1"/>
              <a:t>DOB_year</a:t>
            </a:r>
            <a:r>
              <a:rPr lang="en-US" dirty="0"/>
              <a:t> was set to 3030?  </a:t>
            </a:r>
          </a:p>
          <a:p>
            <a:r>
              <a:rPr lang="en-US" dirty="0"/>
              <a:t>What if the baseball player’s team was set to “Rams”?</a:t>
            </a:r>
          </a:p>
          <a:p>
            <a:r>
              <a:rPr lang="en-US" dirty="0"/>
              <a:t>What if the baseball player’s batting average was set to -0.325?   or   11.234  or  “</a:t>
            </a:r>
            <a:r>
              <a:rPr lang="en-US" dirty="0" err="1"/>
              <a:t>Jello</a:t>
            </a:r>
            <a:r>
              <a:rPr lang="en-US" dirty="0"/>
              <a:t>”.</a:t>
            </a:r>
          </a:p>
          <a:p>
            <a:r>
              <a:rPr lang="en-US" dirty="0"/>
              <a:t>What if the person’s last name is “” ( </a:t>
            </a:r>
            <a:r>
              <a:rPr lang="en-US" dirty="0" err="1"/>
              <a:t>ie</a:t>
            </a:r>
            <a:r>
              <a:rPr lang="en-US" dirty="0"/>
              <a:t> Blank)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a program over-wrote an array and destroyed data in a structure?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Solution: Object Oriented 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CC26-6F64-4F42-985C-8D006351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with blocked data unblocked access to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AEA0-5A69-493A-B0F7-3D4E138E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72187" cy="3843866"/>
          </a:xfrm>
        </p:spPr>
        <p:txBody>
          <a:bodyPr>
            <a:normAutofit/>
          </a:bodyPr>
          <a:lstStyle/>
          <a:p>
            <a:r>
              <a:rPr lang="en-US" dirty="0"/>
              <a:t>If you took a </a:t>
            </a:r>
            <a:r>
              <a:rPr lang="en-US" dirty="0">
                <a:solidFill>
                  <a:srgbClr val="FF0000"/>
                </a:solidFill>
              </a:rPr>
              <a:t>struct</a:t>
            </a:r>
            <a:r>
              <a:rPr lang="en-US" dirty="0"/>
              <a:t> from the C programming language and made the following changes</a:t>
            </a:r>
          </a:p>
          <a:p>
            <a:r>
              <a:rPr lang="en-US" dirty="0"/>
              <a:t>- allow storage fields to be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from being set/modify/read from outside the struct.</a:t>
            </a:r>
          </a:p>
          <a:p>
            <a:r>
              <a:rPr lang="en-US" dirty="0"/>
              <a:t>- provide functions/methods that </a:t>
            </a:r>
            <a:r>
              <a:rPr lang="en-US" dirty="0">
                <a:solidFill>
                  <a:srgbClr val="FF0000"/>
                </a:solidFill>
              </a:rPr>
              <a:t>can</a:t>
            </a:r>
            <a:r>
              <a:rPr lang="en-US" dirty="0"/>
              <a:t> set/modify/read the storage and are </a:t>
            </a:r>
            <a:r>
              <a:rPr lang="en-US" dirty="0">
                <a:solidFill>
                  <a:srgbClr val="FF0000"/>
                </a:solidFill>
              </a:rPr>
              <a:t>unblocked </a:t>
            </a:r>
            <a:r>
              <a:rPr lang="en-US" dirty="0"/>
              <a:t>to users as part of the struct.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605320-544E-4FB0-AD60-EBD414D4C51E}"/>
              </a:ext>
            </a:extLst>
          </p:cNvPr>
          <p:cNvSpPr txBox="1">
            <a:spLocks/>
          </p:cNvSpPr>
          <p:nvPr/>
        </p:nvSpPr>
        <p:spPr>
          <a:xfrm>
            <a:off x="6820747" y="1965533"/>
            <a:ext cx="4273973" cy="384386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struct person info;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char team[20];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float </a:t>
            </a:r>
            <a:r>
              <a:rPr lang="en-US" dirty="0" err="1"/>
              <a:t>battingAverage</a:t>
            </a:r>
            <a:r>
              <a:rPr lang="en-US" dirty="0"/>
              <a:t>; 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unblocked</a:t>
            </a:r>
            <a:r>
              <a:rPr lang="en-US" dirty="0"/>
              <a:t> void </a:t>
            </a:r>
            <a:r>
              <a:rPr lang="en-US" dirty="0" err="1"/>
              <a:t>setAvg</a:t>
            </a:r>
            <a:r>
              <a:rPr lang="en-US" dirty="0"/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CC26-6F64-4F42-985C-8D006351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with blocked data unblocked access to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AEA0-5A69-493A-B0F7-3D4E138E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38867"/>
            <a:ext cx="5342467" cy="384386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bbp1.battingAverage = 0.325;  // not allowed</a:t>
            </a:r>
          </a:p>
          <a:p>
            <a:r>
              <a:rPr lang="en-US" dirty="0">
                <a:solidFill>
                  <a:srgbClr val="7030A0"/>
                </a:solidFill>
              </a:rPr>
              <a:t>bbp1.setAvg(0.325); // allowed </a:t>
            </a:r>
          </a:p>
          <a:p>
            <a:r>
              <a:rPr lang="en-US" dirty="0">
                <a:solidFill>
                  <a:srgbClr val="7030A0"/>
                </a:solidFill>
              </a:rPr>
              <a:t>bbp1.setAvg(-0.325); // allowed but does nothing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605320-544E-4FB0-AD60-EBD414D4C51E}"/>
              </a:ext>
            </a:extLst>
          </p:cNvPr>
          <p:cNvSpPr txBox="1">
            <a:spLocks/>
          </p:cNvSpPr>
          <p:nvPr/>
        </p:nvSpPr>
        <p:spPr>
          <a:xfrm>
            <a:off x="1266615" y="1938867"/>
            <a:ext cx="4273973" cy="384386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struct person info;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char team[20];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float </a:t>
            </a:r>
            <a:r>
              <a:rPr lang="en-US" dirty="0" err="1"/>
              <a:t>battingAverage</a:t>
            </a:r>
            <a:r>
              <a:rPr lang="en-US" dirty="0"/>
              <a:t>; 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unblocked</a:t>
            </a:r>
            <a:r>
              <a:rPr lang="en-US" dirty="0"/>
              <a:t> void </a:t>
            </a:r>
            <a:r>
              <a:rPr lang="en-US" dirty="0" err="1"/>
              <a:t>setAvg</a:t>
            </a:r>
            <a:r>
              <a:rPr lang="en-US" dirty="0"/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CC26-6F64-4F42-985C-8D006351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Pseudo-C(1972)    vs.   C++(1985)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605320-544E-4FB0-AD60-EBD414D4C51E}"/>
              </a:ext>
            </a:extLst>
          </p:cNvPr>
          <p:cNvSpPr txBox="1">
            <a:spLocks/>
          </p:cNvSpPr>
          <p:nvPr/>
        </p:nvSpPr>
        <p:spPr>
          <a:xfrm>
            <a:off x="1097280" y="2007866"/>
            <a:ext cx="4273973" cy="384386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struct person info;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char team[20];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blocked</a:t>
            </a:r>
            <a:r>
              <a:rPr lang="en-US" dirty="0"/>
              <a:t> float </a:t>
            </a:r>
            <a:r>
              <a:rPr lang="en-US" dirty="0" err="1"/>
              <a:t>battingAverage</a:t>
            </a:r>
            <a:r>
              <a:rPr lang="en-US" dirty="0"/>
              <a:t>; 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unblocked</a:t>
            </a:r>
            <a:r>
              <a:rPr lang="en-US" dirty="0"/>
              <a:t> void </a:t>
            </a:r>
            <a:r>
              <a:rPr lang="en-US" dirty="0" err="1"/>
              <a:t>setAvg</a:t>
            </a:r>
            <a:r>
              <a:rPr lang="en-US" dirty="0"/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18AA58-D878-4733-A2FC-34DA7185E7EE}"/>
              </a:ext>
            </a:extLst>
          </p:cNvPr>
          <p:cNvSpPr txBox="1">
            <a:spLocks/>
          </p:cNvSpPr>
          <p:nvPr/>
        </p:nvSpPr>
        <p:spPr>
          <a:xfrm>
            <a:off x="6448213" y="2007866"/>
            <a:ext cx="4273973" cy="384386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person info;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char team[20];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float </a:t>
            </a:r>
            <a:r>
              <a:rPr lang="en-US" dirty="0" err="1"/>
              <a:t>battingAverage</a:t>
            </a:r>
            <a:r>
              <a:rPr lang="en-US" dirty="0"/>
              <a:t>; 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public</a:t>
            </a:r>
            <a:r>
              <a:rPr lang="en-US" dirty="0"/>
              <a:t> void </a:t>
            </a:r>
            <a:r>
              <a:rPr lang="en-US" dirty="0" err="1"/>
              <a:t>setAvg</a:t>
            </a:r>
            <a:r>
              <a:rPr lang="en-US" dirty="0"/>
              <a:t>(float a)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 =&lt; 1) &amp;&amp; (a&gt;=0) { </a:t>
            </a:r>
            <a:r>
              <a:rPr lang="en-US" dirty="0" err="1"/>
              <a:t>battingAverage</a:t>
            </a:r>
            <a:r>
              <a:rPr lang="en-US" dirty="0"/>
              <a:t> = a; 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C71-8501-4C16-84A3-3936108908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</TotalTime>
  <Words>1282</Words>
  <Application>Microsoft Office PowerPoint</Application>
  <PresentationFormat>Widescreen</PresentationFormat>
  <Paragraphs>215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Classes (and Objects)</vt:lpstr>
      <vt:lpstr>Primitive Types</vt:lpstr>
      <vt:lpstr>Non-primitive types</vt:lpstr>
      <vt:lpstr>User defined structures (C language)</vt:lpstr>
      <vt:lpstr>Creating and Initializing an instance of a structure (classification), and print </vt:lpstr>
      <vt:lpstr>Modifying structure data</vt:lpstr>
      <vt:lpstr>Struct with blocked data unblocked access to the data</vt:lpstr>
      <vt:lpstr>Struct with blocked data unblocked access to the data</vt:lpstr>
      <vt:lpstr>Pseudo-C(1972)    vs.   C++(1985)</vt:lpstr>
      <vt:lpstr>Classes vs. Objects</vt:lpstr>
      <vt:lpstr>Composition vs. Inheritance</vt:lpstr>
      <vt:lpstr>Composition vs. Inheritance</vt:lpstr>
      <vt:lpstr>Construction (initialization) of an object</vt:lpstr>
      <vt:lpstr>Example of a Constructor function</vt:lpstr>
      <vt:lpstr>Class vs object variables</vt:lpstr>
      <vt:lpstr>Mathematics vs. Applied Mathematics</vt:lpstr>
      <vt:lpstr>4 Pillars of Object Oriented Programming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(and Objects)</dc:title>
  <dc:creator>Mitchell Nelson</dc:creator>
  <cp:lastModifiedBy>Byrne, William</cp:lastModifiedBy>
  <cp:revision>21</cp:revision>
  <dcterms:created xsi:type="dcterms:W3CDTF">2020-03-26T16:43:29Z</dcterms:created>
  <dcterms:modified xsi:type="dcterms:W3CDTF">2020-03-27T16:47:23Z</dcterms:modified>
</cp:coreProperties>
</file>