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35E-E0F9-42C5-BE0D-C3C9B26D9D5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5B72-CABA-4844-9CE1-A181BCF6C7C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30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35E-E0F9-42C5-BE0D-C3C9B26D9D5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5B72-CABA-4844-9CE1-A181BCF6C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0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35E-E0F9-42C5-BE0D-C3C9B26D9D5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5B72-CABA-4844-9CE1-A181BCF6C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73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35E-E0F9-42C5-BE0D-C3C9B26D9D5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5B72-CABA-4844-9CE1-A181BCF6C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6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35E-E0F9-42C5-BE0D-C3C9B26D9D5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5B72-CABA-4844-9CE1-A181BCF6C7C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40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35E-E0F9-42C5-BE0D-C3C9B26D9D5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5B72-CABA-4844-9CE1-A181BCF6C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51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35E-E0F9-42C5-BE0D-C3C9B26D9D5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5B72-CABA-4844-9CE1-A181BCF6C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2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35E-E0F9-42C5-BE0D-C3C9B26D9D5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5B72-CABA-4844-9CE1-A181BCF6C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6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35E-E0F9-42C5-BE0D-C3C9B26D9D5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5B72-CABA-4844-9CE1-A181BCF6C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7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11AC35E-E0F9-42C5-BE0D-C3C9B26D9D5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BA5B72-CABA-4844-9CE1-A181BCF6C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35E-E0F9-42C5-BE0D-C3C9B26D9D5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5B72-CABA-4844-9CE1-A181BCF6C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1AC35E-E0F9-42C5-BE0D-C3C9B26D9D5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5BA5B72-CABA-4844-9CE1-A181BCF6C7C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595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16933-785D-45C5-872B-61F2A4A85A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Python: Arrays vs Lists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42AB2B-D031-403E-89FA-265A8E2E92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Numerical Python aka NumPy</a:t>
            </a:r>
          </a:p>
        </p:txBody>
      </p:sp>
    </p:spTree>
    <p:extLst>
      <p:ext uri="{BB962C8B-B14F-4D97-AF65-F5344CB8AC3E}">
        <p14:creationId xmlns:p14="http://schemas.microsoft.com/office/powerpoint/2010/main" val="1634669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A016B-B240-4775-BFDD-24DB30471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NumPy Arrays vs standard python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C3F83-D395-43EA-B86D-7C2AF6311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NumPy arrays have a fixed size at creation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elements in a NumPy array are all the same data type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NumPy arrays facilitate advanced mathematical and other types of operations on large numbers of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272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DA45F-95F8-4183-A320-A653258DA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vs. convenience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B1313-48AB-49A0-958E-AC9C39500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068337" cy="306976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Python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 = []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</a:t>
            </a:r>
            <a:r>
              <a:rPr lang="en-US" dirty="0" err="1"/>
              <a:t>len</a:t>
            </a:r>
            <a:r>
              <a:rPr lang="en-US" dirty="0"/>
              <a:t>(a)):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c.append</a:t>
            </a:r>
            <a:r>
              <a:rPr lang="en-US" dirty="0"/>
              <a:t>(a[</a:t>
            </a:r>
            <a:r>
              <a:rPr lang="en-US" dirty="0" err="1"/>
              <a:t>i</a:t>
            </a:r>
            <a:r>
              <a:rPr lang="en-US" dirty="0"/>
              <a:t>]*b[</a:t>
            </a:r>
            <a:r>
              <a:rPr lang="en-US" dirty="0" err="1"/>
              <a:t>i</a:t>
            </a:r>
            <a:r>
              <a:rPr lang="en-US" dirty="0"/>
              <a:t>])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38950A1-4B6B-4C26-B409-7D6E7D4C4E19}"/>
              </a:ext>
            </a:extLst>
          </p:cNvPr>
          <p:cNvSpPr txBox="1">
            <a:spLocks/>
          </p:cNvSpPr>
          <p:nvPr/>
        </p:nvSpPr>
        <p:spPr>
          <a:xfrm>
            <a:off x="7123771" y="2044932"/>
            <a:ext cx="4068337" cy="3069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n-NO" dirty="0">
                <a:solidFill>
                  <a:srgbClr val="7030A0"/>
                </a:solidFill>
              </a:rPr>
              <a:t>C/C++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n-NO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nn-NO" dirty="0"/>
              <a:t>for (i = 0; i &lt; rows; i++):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n-NO" dirty="0"/>
              <a:t>  c[i] = a[i]*b[i];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n-NO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46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0DA55-4E66-4713-928A-B0F566282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Can’t do list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9D148-A5D8-4BC3-92E3-4756667D6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= [</a:t>
            </a:r>
            <a:r>
              <a:rPr lang="en-US" dirty="0">
                <a:solidFill>
                  <a:srgbClr val="0070C0"/>
                </a:solidFill>
              </a:rPr>
              <a:t>1,2,3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b = [</a:t>
            </a:r>
            <a:r>
              <a:rPr lang="en-US" dirty="0">
                <a:solidFill>
                  <a:srgbClr val="0070C0"/>
                </a:solidFill>
              </a:rPr>
              <a:t>4,5,6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c = a * b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print</a:t>
            </a:r>
            <a:r>
              <a:rPr lang="en-US" dirty="0"/>
              <a:t>(c)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D823B31-96A0-435B-9D4E-F00B9E17EE2E}"/>
              </a:ext>
            </a:extLst>
          </p:cNvPr>
          <p:cNvSpPr txBox="1">
            <a:spLocks/>
          </p:cNvSpPr>
          <p:nvPr/>
        </p:nvSpPr>
        <p:spPr>
          <a:xfrm>
            <a:off x="4516244" y="1825625"/>
            <a:ext cx="6837556" cy="22445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Traceback (most recent call last):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  File "&lt;string&gt;", line 3, in &lt;module&gt;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/>
              <a:t>TypeError</a:t>
            </a:r>
            <a:r>
              <a:rPr lang="en-US" dirty="0"/>
              <a:t>: can't multiply sequence by non-int of type 'list']</a:t>
            </a:r>
          </a:p>
        </p:txBody>
      </p:sp>
    </p:spTree>
    <p:extLst>
      <p:ext uri="{BB962C8B-B14F-4D97-AF65-F5344CB8AC3E}">
        <p14:creationId xmlns:p14="http://schemas.microsoft.com/office/powerpoint/2010/main" val="67169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0DA55-4E66-4713-928A-B0F566282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do NumPy array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9D148-A5D8-4BC3-92E3-4756667D6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import</a:t>
            </a:r>
            <a:r>
              <a:rPr lang="en-US" dirty="0"/>
              <a:t>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pPr marL="0" indent="0">
              <a:buNone/>
            </a:pPr>
            <a:r>
              <a:rPr lang="en-US" dirty="0"/>
              <a:t>a = </a:t>
            </a:r>
            <a:r>
              <a:rPr lang="en-US" dirty="0" err="1"/>
              <a:t>np.array</a:t>
            </a:r>
            <a:r>
              <a:rPr lang="en-US" dirty="0"/>
              <a:t>([</a:t>
            </a:r>
            <a:r>
              <a:rPr lang="en-US" dirty="0">
                <a:solidFill>
                  <a:srgbClr val="0070C0"/>
                </a:solidFill>
              </a:rPr>
              <a:t>1,2,3</a:t>
            </a:r>
            <a:r>
              <a:rPr lang="en-US" dirty="0"/>
              <a:t>])</a:t>
            </a:r>
          </a:p>
          <a:p>
            <a:pPr marL="0" indent="0">
              <a:buNone/>
            </a:pPr>
            <a:r>
              <a:rPr lang="en-US" dirty="0"/>
              <a:t>b = </a:t>
            </a:r>
            <a:r>
              <a:rPr lang="en-US" dirty="0" err="1"/>
              <a:t>np.array</a:t>
            </a:r>
            <a:r>
              <a:rPr lang="en-US" dirty="0"/>
              <a:t>([</a:t>
            </a:r>
            <a:r>
              <a:rPr lang="en-US" dirty="0">
                <a:solidFill>
                  <a:srgbClr val="0070C0"/>
                </a:solidFill>
              </a:rPr>
              <a:t>4,5,6</a:t>
            </a:r>
            <a:r>
              <a:rPr lang="en-US" dirty="0"/>
              <a:t>])</a:t>
            </a:r>
          </a:p>
          <a:p>
            <a:pPr marL="0" indent="0">
              <a:buNone/>
            </a:pPr>
            <a:r>
              <a:rPr lang="en-US" dirty="0"/>
              <a:t>c = a * b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print</a:t>
            </a:r>
            <a:r>
              <a:rPr lang="en-US" dirty="0"/>
              <a:t>(c)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D823B31-96A0-435B-9D4E-F00B9E17EE2E}"/>
              </a:ext>
            </a:extLst>
          </p:cNvPr>
          <p:cNvSpPr txBox="1">
            <a:spLocks/>
          </p:cNvSpPr>
          <p:nvPr/>
        </p:nvSpPr>
        <p:spPr>
          <a:xfrm>
            <a:off x="6309733" y="1825625"/>
            <a:ext cx="3469888" cy="22445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[ 4 10 18]</a:t>
            </a:r>
          </a:p>
        </p:txBody>
      </p:sp>
    </p:spTree>
    <p:extLst>
      <p:ext uri="{BB962C8B-B14F-4D97-AF65-F5344CB8AC3E}">
        <p14:creationId xmlns:p14="http://schemas.microsoft.com/office/powerpoint/2010/main" val="670912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43BA0-3FA4-4CD5-B06F-0B1B0E8E1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Multiplying lists by 2 vs NumPy arrays by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A52FF-FDCB-4CC9-A83B-D33BDB0A1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5170" y="1925985"/>
            <a:ext cx="4458630" cy="259025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import</a:t>
            </a:r>
            <a:r>
              <a:rPr lang="en-US" dirty="0"/>
              <a:t> </a:t>
            </a:r>
            <a:r>
              <a:rPr lang="en-US" dirty="0" err="1"/>
              <a:t>numpy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as</a:t>
            </a:r>
            <a:r>
              <a:rPr lang="en-US" dirty="0"/>
              <a:t> np</a:t>
            </a:r>
          </a:p>
          <a:p>
            <a:pPr marL="0" indent="0">
              <a:buNone/>
            </a:pPr>
            <a:r>
              <a:rPr lang="en-US" dirty="0"/>
              <a:t>a = </a:t>
            </a:r>
            <a:r>
              <a:rPr lang="en-US" dirty="0" err="1"/>
              <a:t>np.array</a:t>
            </a:r>
            <a:r>
              <a:rPr lang="en-US" dirty="0"/>
              <a:t>([</a:t>
            </a:r>
            <a:r>
              <a:rPr lang="en-US" dirty="0">
                <a:solidFill>
                  <a:srgbClr val="0070C0"/>
                </a:solidFill>
              </a:rPr>
              <a:t>1,2,3</a:t>
            </a:r>
            <a:r>
              <a:rPr lang="en-US" dirty="0"/>
              <a:t>])</a:t>
            </a:r>
          </a:p>
          <a:p>
            <a:pPr marL="0" indent="0">
              <a:buNone/>
            </a:pPr>
            <a:r>
              <a:rPr lang="en-US" dirty="0"/>
              <a:t>c = a * 2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print</a:t>
            </a:r>
            <a:r>
              <a:rPr lang="en-US" dirty="0"/>
              <a:t>(c)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E53F0D-A40F-44EA-B117-C09C4F24C661}"/>
              </a:ext>
            </a:extLst>
          </p:cNvPr>
          <p:cNvSpPr txBox="1">
            <a:spLocks/>
          </p:cNvSpPr>
          <p:nvPr/>
        </p:nvSpPr>
        <p:spPr>
          <a:xfrm>
            <a:off x="6984380" y="4729238"/>
            <a:ext cx="4458630" cy="14039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[2,4,6]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53642A-0C4F-4CE4-AF26-4F5EC551ACD0}"/>
              </a:ext>
            </a:extLst>
          </p:cNvPr>
          <p:cNvSpPr txBox="1">
            <a:spLocks/>
          </p:cNvSpPr>
          <p:nvPr/>
        </p:nvSpPr>
        <p:spPr>
          <a:xfrm>
            <a:off x="838201" y="1925985"/>
            <a:ext cx="4458630" cy="259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 = [</a:t>
            </a:r>
            <a:r>
              <a:rPr lang="en-US" dirty="0">
                <a:solidFill>
                  <a:srgbClr val="0070C0"/>
                </a:solidFill>
              </a:rPr>
              <a:t>1,2,3</a:t>
            </a:r>
            <a:r>
              <a:rPr lang="en-US" dirty="0"/>
              <a:t>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c = a * 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0070C0"/>
                </a:solidFill>
              </a:rPr>
              <a:t>print</a:t>
            </a:r>
            <a:r>
              <a:rPr lang="en-US" dirty="0"/>
              <a:t>(c)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20AC3CD-DA86-47C3-919B-04F83B08F147}"/>
              </a:ext>
            </a:extLst>
          </p:cNvPr>
          <p:cNvSpPr txBox="1">
            <a:spLocks/>
          </p:cNvSpPr>
          <p:nvPr/>
        </p:nvSpPr>
        <p:spPr>
          <a:xfrm>
            <a:off x="927411" y="4729238"/>
            <a:ext cx="4458630" cy="14039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[1,2,3,1,2,3]</a:t>
            </a:r>
          </a:p>
        </p:txBody>
      </p:sp>
    </p:spTree>
    <p:extLst>
      <p:ext uri="{BB962C8B-B14F-4D97-AF65-F5344CB8AC3E}">
        <p14:creationId xmlns:p14="http://schemas.microsoft.com/office/powerpoint/2010/main" val="3658751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0DA55-4E66-4713-928A-B0F566282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do NumPy array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9D148-A5D8-4BC3-92E3-4756667D6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import</a:t>
            </a:r>
            <a:r>
              <a:rPr lang="en-US" dirty="0"/>
              <a:t>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pPr marL="0" indent="0">
              <a:buNone/>
            </a:pPr>
            <a:r>
              <a:rPr lang="en-US" dirty="0"/>
              <a:t>a = </a:t>
            </a:r>
            <a:r>
              <a:rPr lang="en-US" dirty="0" err="1"/>
              <a:t>np.array</a:t>
            </a:r>
            <a:r>
              <a:rPr lang="en-US" dirty="0"/>
              <a:t>([</a:t>
            </a:r>
            <a:r>
              <a:rPr lang="en-US" dirty="0">
                <a:solidFill>
                  <a:srgbClr val="0070C0"/>
                </a:solidFill>
              </a:rPr>
              <a:t>1,2,3</a:t>
            </a:r>
            <a:r>
              <a:rPr lang="en-US" dirty="0"/>
              <a:t>])</a:t>
            </a:r>
          </a:p>
          <a:p>
            <a:pPr marL="0" indent="0">
              <a:buNone/>
            </a:pPr>
            <a:r>
              <a:rPr lang="en-US" dirty="0"/>
              <a:t>b = </a:t>
            </a:r>
            <a:r>
              <a:rPr lang="en-US" dirty="0" err="1"/>
              <a:t>np.array</a:t>
            </a:r>
            <a:r>
              <a:rPr lang="en-US" dirty="0"/>
              <a:t>([</a:t>
            </a:r>
            <a:r>
              <a:rPr lang="en-US" dirty="0">
                <a:solidFill>
                  <a:srgbClr val="0070C0"/>
                </a:solidFill>
              </a:rPr>
              <a:t>3,2,1</a:t>
            </a:r>
            <a:r>
              <a:rPr lang="en-US" dirty="0"/>
              <a:t>])</a:t>
            </a:r>
          </a:p>
          <a:p>
            <a:pPr marL="0" indent="0">
              <a:buNone/>
            </a:pPr>
            <a:r>
              <a:rPr lang="en-US" dirty="0"/>
              <a:t>c = </a:t>
            </a:r>
            <a:r>
              <a:rPr lang="en-US" dirty="0" err="1"/>
              <a:t>np.maximum</a:t>
            </a:r>
            <a:r>
              <a:rPr lang="en-US" dirty="0"/>
              <a:t>(</a:t>
            </a:r>
            <a:r>
              <a:rPr lang="en-US" dirty="0" err="1"/>
              <a:t>a,b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d = </a:t>
            </a:r>
            <a:r>
              <a:rPr lang="en-US" dirty="0" err="1"/>
              <a:t>np.square</a:t>
            </a:r>
            <a:r>
              <a:rPr lang="en-US" dirty="0"/>
              <a:t>(c)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print</a:t>
            </a:r>
            <a:r>
              <a:rPr lang="en-US" dirty="0"/>
              <a:t>(c)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print</a:t>
            </a:r>
            <a:r>
              <a:rPr lang="en-US" dirty="0"/>
              <a:t>(d)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D823B31-96A0-435B-9D4E-F00B9E17EE2E}"/>
              </a:ext>
            </a:extLst>
          </p:cNvPr>
          <p:cNvSpPr txBox="1">
            <a:spLocks/>
          </p:cNvSpPr>
          <p:nvPr/>
        </p:nvSpPr>
        <p:spPr>
          <a:xfrm>
            <a:off x="6309733" y="1825625"/>
            <a:ext cx="3469888" cy="22445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[ 3 2 3]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[ 9 4 9]</a:t>
            </a:r>
          </a:p>
        </p:txBody>
      </p:sp>
    </p:spTree>
    <p:extLst>
      <p:ext uri="{BB962C8B-B14F-4D97-AF65-F5344CB8AC3E}">
        <p14:creationId xmlns:p14="http://schemas.microsoft.com/office/powerpoint/2010/main" val="753890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19F1F-D92F-4073-AC91-120C9DCD7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Pandas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F5121-6D53-48D4-B25F-975074D6B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pandas is a software library written for the Python programming language for data manipulation and analysis. In particular, it offers data structures and operations for manipulating numerical tables and time series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55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0DA55-4E66-4713-928A-B0F566282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Pandas </a:t>
            </a:r>
            <a:r>
              <a:rPr lang="en-US" dirty="0" err="1"/>
              <a:t>DataFrame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9D148-A5D8-4BC3-92E3-4756667D6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85614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import </a:t>
            </a:r>
            <a:r>
              <a:rPr lang="en-US" dirty="0"/>
              <a:t>pandas</a:t>
            </a:r>
            <a:r>
              <a:rPr lang="en-US" dirty="0">
                <a:solidFill>
                  <a:srgbClr val="0070C0"/>
                </a:solidFill>
              </a:rPr>
              <a:t> as </a:t>
            </a:r>
            <a:r>
              <a:rPr lang="en-US" dirty="0"/>
              <a:t>pd</a:t>
            </a:r>
          </a:p>
          <a:p>
            <a:pPr marL="0" indent="0">
              <a:buNone/>
            </a:pPr>
            <a:r>
              <a:rPr lang="en-US" dirty="0" err="1"/>
              <a:t>mydataset</a:t>
            </a:r>
            <a:r>
              <a:rPr lang="en-US" dirty="0"/>
              <a:t> = {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 </a:t>
            </a:r>
            <a:r>
              <a:rPr lang="en-US" dirty="0">
                <a:solidFill>
                  <a:srgbClr val="00B050"/>
                </a:solidFill>
              </a:rPr>
              <a:t>'Fruit': </a:t>
            </a:r>
            <a:r>
              <a:rPr lang="en-US" dirty="0"/>
              <a:t>[</a:t>
            </a:r>
            <a:r>
              <a:rPr lang="en-US" dirty="0">
                <a:solidFill>
                  <a:srgbClr val="00B050"/>
                </a:solidFill>
              </a:rPr>
              <a:t>"Apple", "Orange", "Banana"</a:t>
            </a:r>
            <a:r>
              <a:rPr lang="en-US" dirty="0"/>
              <a:t>],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 </a:t>
            </a:r>
            <a:r>
              <a:rPr lang="en-US" dirty="0">
                <a:solidFill>
                  <a:srgbClr val="00B050"/>
                </a:solidFill>
              </a:rPr>
              <a:t>'Color': </a:t>
            </a:r>
            <a:r>
              <a:rPr lang="en-US" dirty="0"/>
              <a:t>[</a:t>
            </a:r>
            <a:r>
              <a:rPr lang="en-US" dirty="0">
                <a:solidFill>
                  <a:srgbClr val="00B050"/>
                </a:solidFill>
              </a:rPr>
              <a:t>'red'  , 'orange', 'yellow'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/>
              <a:t>myDF</a:t>
            </a:r>
            <a:r>
              <a:rPr lang="en-US" dirty="0"/>
              <a:t> = </a:t>
            </a:r>
            <a:r>
              <a:rPr lang="en-US" dirty="0" err="1"/>
              <a:t>pd.DataFrame</a:t>
            </a:r>
            <a:r>
              <a:rPr lang="en-US" dirty="0"/>
              <a:t>(</a:t>
            </a:r>
            <a:r>
              <a:rPr lang="en-US" dirty="0" err="1"/>
              <a:t>mydataset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print</a:t>
            </a:r>
            <a:r>
              <a:rPr lang="en-US" dirty="0"/>
              <a:t>(</a:t>
            </a:r>
            <a:r>
              <a:rPr lang="en-US" dirty="0" err="1"/>
              <a:t>myDF</a:t>
            </a:r>
            <a:r>
              <a:rPr lang="en-US" dirty="0"/>
              <a:t>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D823B31-96A0-435B-9D4E-F00B9E17EE2E}"/>
              </a:ext>
            </a:extLst>
          </p:cNvPr>
          <p:cNvSpPr txBox="1">
            <a:spLocks/>
          </p:cNvSpPr>
          <p:nvPr/>
        </p:nvSpPr>
        <p:spPr>
          <a:xfrm>
            <a:off x="7883912" y="1825625"/>
            <a:ext cx="3469888" cy="22445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      Fruit      Color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0   Apple    red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1  Orange   </a:t>
            </a:r>
            <a:r>
              <a:rPr lang="en-US" dirty="0" err="1"/>
              <a:t>orange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2  Banana   yellow</a:t>
            </a:r>
          </a:p>
        </p:txBody>
      </p:sp>
    </p:spTree>
    <p:extLst>
      <p:ext uri="{BB962C8B-B14F-4D97-AF65-F5344CB8AC3E}">
        <p14:creationId xmlns:p14="http://schemas.microsoft.com/office/powerpoint/2010/main" val="961009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01B8C-02C0-43AB-AEDD-5810D55E8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E7410-A244-4085-BB71-B0A1D390F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2D2D2D"/>
                </a:solidFill>
                <a:effectLst/>
                <a:latin typeface="oxygen" panose="020B0604020202020204" pitchFamily="2" charset="0"/>
              </a:rPr>
              <a:t>A </a:t>
            </a:r>
            <a:r>
              <a:rPr lang="en-US" b="1" i="0" dirty="0">
                <a:solidFill>
                  <a:srgbClr val="2D2D2D"/>
                </a:solidFill>
                <a:effectLst/>
                <a:latin typeface="oxygen" panose="020B0604020202020204" pitchFamily="2" charset="0"/>
              </a:rPr>
              <a:t>list</a:t>
            </a:r>
            <a:r>
              <a:rPr lang="en-US" b="0" i="0" dirty="0">
                <a:solidFill>
                  <a:srgbClr val="2D2D2D"/>
                </a:solidFill>
                <a:effectLst/>
                <a:latin typeface="oxygen" panose="020B0604020202020204" pitchFamily="2" charset="0"/>
              </a:rPr>
              <a:t> is a data structure that's built into Python and holds a collection of items. Lists have a number of important characteristics:</a:t>
            </a:r>
          </a:p>
          <a:p>
            <a:pPr marL="0" indent="0">
              <a:buNone/>
            </a:pPr>
            <a:endParaRPr lang="en-US" b="0" i="0" dirty="0">
              <a:solidFill>
                <a:srgbClr val="2D2D2D"/>
              </a:solidFill>
              <a:effectLst/>
              <a:latin typeface="oxygen" panose="020B0604020202020204" pitchFamily="2" charset="0"/>
            </a:endParaRPr>
          </a:p>
          <a:p>
            <a:r>
              <a:rPr lang="en-US" b="0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List items are enclosed in square brackets, </a:t>
            </a:r>
            <a:r>
              <a:rPr lang="en-US" b="0" i="1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[item1, item2]</a:t>
            </a:r>
            <a:r>
              <a:rPr lang="en-US" b="0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.</a:t>
            </a:r>
          </a:p>
          <a:p>
            <a:r>
              <a:rPr lang="en-US" b="1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ordered</a:t>
            </a:r>
            <a:r>
              <a:rPr lang="en-US" b="0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 –items appear in a specific order. Can use index. </a:t>
            </a:r>
          </a:p>
          <a:p>
            <a:r>
              <a:rPr lang="en-US" b="1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Mutable</a:t>
            </a:r>
            <a:r>
              <a:rPr lang="en-US" dirty="0">
                <a:solidFill>
                  <a:srgbClr val="2D2D2D"/>
                </a:solidFill>
                <a:latin typeface="oxygen" panose="02000503000000000000" pitchFamily="2" charset="0"/>
              </a:rPr>
              <a:t> - </a:t>
            </a:r>
            <a:r>
              <a:rPr lang="en-US" b="0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can add or remove items after a list's creation</a:t>
            </a:r>
          </a:p>
          <a:p>
            <a:r>
              <a:rPr lang="en-US" b="1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do not need to be unique</a:t>
            </a:r>
            <a:r>
              <a:rPr lang="en-US" b="0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. Item duplication is possible</a:t>
            </a:r>
          </a:p>
          <a:p>
            <a:r>
              <a:rPr lang="en-US" b="1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different data types</a:t>
            </a:r>
            <a:r>
              <a:rPr lang="en-US" b="0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: combine strings, integers, and objects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228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92D8D-7451-4A86-85A5-3F797D9E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List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61DE6-6B5C-4EC6-9059-4DADD3FD8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68698" cy="289134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list = [</a:t>
            </a:r>
            <a:r>
              <a:rPr lang="en-US" dirty="0">
                <a:solidFill>
                  <a:srgbClr val="0070C0"/>
                </a:solidFill>
              </a:rPr>
              <a:t>3, 6, 9, 12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print</a:t>
            </a:r>
            <a:r>
              <a:rPr lang="en-US" dirty="0"/>
              <a:t>(list)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print</a:t>
            </a:r>
            <a:r>
              <a:rPr lang="en-US" dirty="0"/>
              <a:t>(type(list))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D9C7EE6-6A4B-4C92-8C29-DA007152D87E}"/>
              </a:ext>
            </a:extLst>
          </p:cNvPr>
          <p:cNvSpPr txBox="1">
            <a:spLocks/>
          </p:cNvSpPr>
          <p:nvPr/>
        </p:nvSpPr>
        <p:spPr>
          <a:xfrm>
            <a:off x="5919439" y="2111840"/>
            <a:ext cx="4168698" cy="28913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[3, 6, 9, 12]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&lt;class 'list'&gt;</a:t>
            </a:r>
          </a:p>
        </p:txBody>
      </p:sp>
    </p:spTree>
    <p:extLst>
      <p:ext uri="{BB962C8B-B14F-4D97-AF65-F5344CB8AC3E}">
        <p14:creationId xmlns:p14="http://schemas.microsoft.com/office/powerpoint/2010/main" val="50503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758AB-B5DB-4CFC-AB08-598DB6F12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DE1E3-01F1-42DB-B979-28B25EA01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An </a:t>
            </a:r>
            <a:r>
              <a:rPr lang="en-US" b="1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array</a:t>
            </a:r>
            <a:r>
              <a:rPr lang="en-US" b="0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 is also a data structure that stores a collection of items. Like lists, arrays are </a:t>
            </a:r>
            <a:r>
              <a:rPr lang="en-US" b="1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ordered</a:t>
            </a:r>
            <a:r>
              <a:rPr lang="en-US" b="0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, </a:t>
            </a:r>
            <a:r>
              <a:rPr lang="en-US" b="1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mutable</a:t>
            </a:r>
            <a:r>
              <a:rPr lang="en-US" b="0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, enclosed in </a:t>
            </a:r>
            <a:r>
              <a:rPr lang="en-US" b="1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square brackets</a:t>
            </a:r>
            <a:r>
              <a:rPr lang="en-US" b="0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, and able to store </a:t>
            </a:r>
            <a:r>
              <a:rPr lang="en-US" b="1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non-unique</a:t>
            </a:r>
            <a:r>
              <a:rPr lang="en-US" b="0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 items.</a:t>
            </a:r>
          </a:p>
          <a:p>
            <a:pPr marL="0" indent="0">
              <a:buNone/>
            </a:pPr>
            <a:endParaRPr lang="en-US" b="0" i="0" dirty="0">
              <a:solidFill>
                <a:srgbClr val="2D2D2D"/>
              </a:solidFill>
              <a:effectLst/>
              <a:latin typeface="oxygen" panose="02000503000000000000" pitchFamily="2" charset="0"/>
            </a:endParaRPr>
          </a:p>
          <a:p>
            <a:r>
              <a:rPr lang="en-US" b="0" i="0" dirty="0">
                <a:solidFill>
                  <a:srgbClr val="2D2D2D"/>
                </a:solidFill>
                <a:effectLst/>
                <a:latin typeface="oxygen" panose="02000503000000000000" pitchFamily="2" charset="0"/>
              </a:rPr>
              <a:t>But when it comes to the array's ability to store different data types, the answer is not as straightforward. It depends on the kind of array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884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4D982-A21B-44C2-896A-5AFDF9CD0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93A99-58F3-40CB-86CD-5B1D598CF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use an array in Python, we need to import either an array module or a NumPy package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import array as </a:t>
            </a:r>
            <a:r>
              <a:rPr lang="en-US" dirty="0" err="1"/>
              <a:t>arr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9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What is Importing? Importing refers to </a:t>
            </a:r>
            <a:r>
              <a:rPr lang="en-US" sz="19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allowing a Python file or a Python module to access the script from another Python file or module</a:t>
            </a:r>
            <a:r>
              <a:rPr lang="en-US" sz="19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. You can only use functions and properties your program can access. For instance, if you want to use mathematical functionalities, you must import the math package first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4033676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FE00D-76F1-4041-962E-9813DE7D7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-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A025D-5CD8-4283-9FD2-4398198D9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756" y="1937137"/>
            <a:ext cx="56388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import</a:t>
            </a:r>
            <a:r>
              <a:rPr lang="en-US" dirty="0"/>
              <a:t> array </a:t>
            </a:r>
            <a:r>
              <a:rPr lang="en-US" dirty="0">
                <a:solidFill>
                  <a:srgbClr val="0070C0"/>
                </a:solidFill>
              </a:rPr>
              <a:t>as</a:t>
            </a:r>
            <a:r>
              <a:rPr lang="en-US" dirty="0"/>
              <a:t> </a:t>
            </a:r>
            <a:r>
              <a:rPr lang="en-US" dirty="0" err="1"/>
              <a:t>arr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array_1 = </a:t>
            </a:r>
            <a:r>
              <a:rPr lang="en-US" dirty="0" err="1"/>
              <a:t>arr.array</a:t>
            </a:r>
            <a:r>
              <a:rPr lang="en-US" dirty="0"/>
              <a:t>("</a:t>
            </a:r>
            <a:r>
              <a:rPr lang="en-US" dirty="0" err="1"/>
              <a:t>i</a:t>
            </a:r>
            <a:r>
              <a:rPr lang="en-US" dirty="0"/>
              <a:t>", [</a:t>
            </a:r>
            <a:r>
              <a:rPr lang="en-US" dirty="0">
                <a:solidFill>
                  <a:srgbClr val="0070C0"/>
                </a:solidFill>
              </a:rPr>
              <a:t>3, 6, 9, 12</a:t>
            </a:r>
            <a:r>
              <a:rPr lang="en-US" dirty="0"/>
              <a:t>])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print</a:t>
            </a:r>
            <a:r>
              <a:rPr lang="en-US" dirty="0"/>
              <a:t>(array_1)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print</a:t>
            </a:r>
            <a:r>
              <a:rPr lang="en-US" dirty="0"/>
              <a:t>(type(array_1))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56B5F79-95F0-484F-B8DC-9F0BDE599C27}"/>
              </a:ext>
            </a:extLst>
          </p:cNvPr>
          <p:cNvSpPr txBox="1">
            <a:spLocks/>
          </p:cNvSpPr>
          <p:nvPr/>
        </p:nvSpPr>
        <p:spPr>
          <a:xfrm>
            <a:off x="6456556" y="2056084"/>
            <a:ext cx="3836020" cy="27054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array('</a:t>
            </a:r>
            <a:r>
              <a:rPr lang="en-US" dirty="0" err="1"/>
              <a:t>i</a:t>
            </a:r>
            <a:r>
              <a:rPr lang="en-US" dirty="0"/>
              <a:t>', [3, 6, 9, 12])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&lt;class '</a:t>
            </a:r>
            <a:r>
              <a:rPr lang="en-US" dirty="0" err="1"/>
              <a:t>array.array</a:t>
            </a:r>
            <a:r>
              <a:rPr lang="en-US" dirty="0"/>
              <a:t>'&gt;</a:t>
            </a:r>
          </a:p>
        </p:txBody>
      </p:sp>
    </p:spTree>
    <p:extLst>
      <p:ext uri="{BB962C8B-B14F-4D97-AF65-F5344CB8AC3E}">
        <p14:creationId xmlns:p14="http://schemas.microsoft.com/office/powerpoint/2010/main" val="2005082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935C2-CB31-4686-A1A6-845BA7ED0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NumPy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9EC17-DB2F-43BC-AB48-1D7ED4F6E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3239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pPr marL="0" indent="0">
              <a:buNone/>
            </a:pPr>
            <a:r>
              <a:rPr lang="en-US" dirty="0"/>
              <a:t>array_2 = </a:t>
            </a:r>
            <a:r>
              <a:rPr lang="en-US" dirty="0" err="1"/>
              <a:t>np.array</a:t>
            </a:r>
            <a:r>
              <a:rPr lang="en-US" dirty="0"/>
              <a:t>(["numbers", 3, 6, 9, 12])</a:t>
            </a:r>
          </a:p>
          <a:p>
            <a:pPr marL="0" indent="0">
              <a:buNone/>
            </a:pPr>
            <a:r>
              <a:rPr lang="en-US" dirty="0"/>
              <a:t>print (array_2)</a:t>
            </a:r>
          </a:p>
          <a:p>
            <a:pPr marL="0" indent="0">
              <a:buNone/>
            </a:pPr>
            <a:r>
              <a:rPr lang="en-US" dirty="0"/>
              <a:t>print(type(array_2))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B8205DD-B13E-4E42-968E-276EF1F60B3F}"/>
              </a:ext>
            </a:extLst>
          </p:cNvPr>
          <p:cNvSpPr txBox="1">
            <a:spLocks/>
          </p:cNvSpPr>
          <p:nvPr/>
        </p:nvSpPr>
        <p:spPr>
          <a:xfrm>
            <a:off x="7593980" y="1722089"/>
            <a:ext cx="375982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8078F4D-16D0-4DDF-8763-380C92B4E9B8}"/>
              </a:ext>
            </a:extLst>
          </p:cNvPr>
          <p:cNvSpPr txBox="1">
            <a:spLocks/>
          </p:cNvSpPr>
          <p:nvPr/>
        </p:nvSpPr>
        <p:spPr>
          <a:xfrm>
            <a:off x="7833731" y="1825625"/>
            <a:ext cx="3843454" cy="21516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['numbers' '3' '6' '9' '12']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&lt;class '</a:t>
            </a:r>
            <a:r>
              <a:rPr lang="en-US" dirty="0" err="1"/>
              <a:t>numpy.ndarray</a:t>
            </a:r>
            <a:r>
              <a:rPr lang="en-US" dirty="0"/>
              <a:t>'&gt;</a:t>
            </a:r>
          </a:p>
        </p:txBody>
      </p:sp>
    </p:spTree>
    <p:extLst>
      <p:ext uri="{BB962C8B-B14F-4D97-AF65-F5344CB8AC3E}">
        <p14:creationId xmlns:p14="http://schemas.microsoft.com/office/powerpoint/2010/main" val="1081637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0EF25-9333-4227-AD29-B9975503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Numpy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86301-8909-4D33-879C-FA2FF3494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NumPy stands for </a:t>
            </a:r>
            <a:r>
              <a:rPr lang="en-US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Numerical Python</a:t>
            </a:r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 and it is a core scientific computing library in Python</a:t>
            </a:r>
          </a:p>
          <a:p>
            <a:endParaRPr lang="en-US" sz="2800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r>
              <a:rPr lang="en-US" sz="2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NumPy is the fundamental package for scientific computing in Python. It is a Python library that provides a multidimensional array object, various derived objects (such as masked arrays and matrices), and an assortment of routines for fast operations on arrays, including mathematical, logical, shape manipulation, sorting, selecting, I/O, discrete Fourier transforms, basic linear algebra, basic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statistica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loperations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random simulation and much more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146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C1C83-7868-49D0-BC77-36A73D7EA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ndarray</a:t>
            </a:r>
            <a:r>
              <a:rPr lang="en-US" dirty="0"/>
              <a:t>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5278B-A8B2-4E43-8E1E-D352CD624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At the core of the NumPy package, is the </a:t>
            </a:r>
            <a:r>
              <a:rPr lang="en-US" b="0" i="1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ndarray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object. This encapsulates </a:t>
            </a:r>
            <a:r>
              <a:rPr lang="en-US" b="0" i="1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-dimensional arrays of homogeneous data types, with many operations being performed in compiled code for performance.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2938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172</TotalTime>
  <Words>932</Words>
  <Application>Microsoft Office PowerPoint</Application>
  <PresentationFormat>Widescreen</PresentationFormat>
  <Paragraphs>111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Open Sans</vt:lpstr>
      <vt:lpstr>oxygen</vt:lpstr>
      <vt:lpstr>Roboto</vt:lpstr>
      <vt:lpstr>Retrospect</vt:lpstr>
      <vt:lpstr>Python: Arrays vs Lists</vt:lpstr>
      <vt:lpstr>Lists in Python</vt:lpstr>
      <vt:lpstr>Python List code</vt:lpstr>
      <vt:lpstr>Arrays in Python</vt:lpstr>
      <vt:lpstr>Arrays in Python</vt:lpstr>
      <vt:lpstr>Arrays - code</vt:lpstr>
      <vt:lpstr>NumPy in python</vt:lpstr>
      <vt:lpstr>What is Numpy?</vt:lpstr>
      <vt:lpstr>ndarray object</vt:lpstr>
      <vt:lpstr>NumPy Arrays vs standard python sequences</vt:lpstr>
      <vt:lpstr>Speed vs. convenience</vt:lpstr>
      <vt:lpstr>Can’t do list multiplication</vt:lpstr>
      <vt:lpstr>Can do NumPy array multiplication</vt:lpstr>
      <vt:lpstr>Multiplying lists by 2 vs NumPy arrays by 2</vt:lpstr>
      <vt:lpstr>Can do NumPy array multiplication</vt:lpstr>
      <vt:lpstr>Pandas in Python</vt:lpstr>
      <vt:lpstr>Pandas DataFrame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Mitchell Nelson</dc:creator>
  <cp:lastModifiedBy>Mitchell Nelson</cp:lastModifiedBy>
  <cp:revision>12</cp:revision>
  <dcterms:created xsi:type="dcterms:W3CDTF">2022-04-19T16:41:17Z</dcterms:created>
  <dcterms:modified xsi:type="dcterms:W3CDTF">2022-04-19T19:48:25Z</dcterms:modified>
</cp:coreProperties>
</file>