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5" r:id="rId4"/>
    <p:sldId id="266" r:id="rId5"/>
    <p:sldId id="259" r:id="rId6"/>
    <p:sldId id="260" r:id="rId7"/>
    <p:sldId id="261" r:id="rId8"/>
    <p:sldId id="257" r:id="rId9"/>
    <p:sldId id="258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84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3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2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8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70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3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4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8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5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7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8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1BD7825-434A-4FE6-8A88-522111A1EAFF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04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4AD0-B690-45EA-8ED0-248FD70E82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Python – Type Casting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73D60-0A5E-45FF-A96E-9E3BAC7F84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Primitive and Class</a:t>
            </a:r>
          </a:p>
          <a:p>
            <a:r>
              <a:rPr lang="en-US" dirty="0"/>
              <a:t>Implicit and Explicit 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D6E10D-9984-4BEF-8D5D-29E3B07E4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5" y="758952"/>
            <a:ext cx="4615873" cy="246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7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D36FD-E9FE-471D-B6E1-A03BAF8FC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cast to integer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CD73-EE29-4669-8535-7B730637B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784" y="1863151"/>
            <a:ext cx="4702628" cy="175090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= 5</a:t>
            </a:r>
          </a:p>
          <a:p>
            <a:r>
              <a:rPr lang="en-US" dirty="0">
                <a:solidFill>
                  <a:srgbClr val="FF0000"/>
                </a:solidFill>
              </a:rPr>
              <a:t>print(‘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is equal to ‘ +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A8B631-319E-4047-BF57-85D760F06683}"/>
              </a:ext>
            </a:extLst>
          </p:cNvPr>
          <p:cNvSpPr txBox="1">
            <a:spLocks/>
          </p:cNvSpPr>
          <p:nvPr/>
        </p:nvSpPr>
        <p:spPr>
          <a:xfrm>
            <a:off x="6679474" y="1863151"/>
            <a:ext cx="4615543" cy="14507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Error i is an integer and can not be concatenated with a string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B5EF861-6C2B-4B4B-898D-CB82CE11B593}"/>
              </a:ext>
            </a:extLst>
          </p:cNvPr>
          <p:cNvSpPr txBox="1">
            <a:spLocks/>
          </p:cNvSpPr>
          <p:nvPr/>
        </p:nvSpPr>
        <p:spPr>
          <a:xfrm>
            <a:off x="1201783" y="3747588"/>
            <a:ext cx="4702629" cy="20436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i = 5</a:t>
            </a:r>
          </a:p>
          <a:p>
            <a:r>
              <a:rPr lang="en-US" dirty="0">
                <a:solidFill>
                  <a:srgbClr val="FF0000"/>
                </a:solidFill>
              </a:rPr>
              <a:t>print(‘ i is equal to ‘ + str(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)) </a:t>
            </a:r>
          </a:p>
          <a:p>
            <a:r>
              <a:rPr lang="en-US" dirty="0">
                <a:solidFill>
                  <a:srgbClr val="00B050"/>
                </a:solidFill>
              </a:rPr>
              <a:t># I was temporarily cast to a string with the</a:t>
            </a:r>
          </a:p>
          <a:p>
            <a:r>
              <a:rPr lang="en-US" dirty="0">
                <a:solidFill>
                  <a:srgbClr val="00B050"/>
                </a:solidFill>
              </a:rPr>
              <a:t># string value for 5 then the 2 string were </a:t>
            </a:r>
          </a:p>
          <a:p>
            <a:r>
              <a:rPr lang="en-US" dirty="0">
                <a:solidFill>
                  <a:srgbClr val="00B050"/>
                </a:solidFill>
              </a:rPr>
              <a:t># concatenated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89F54B-7DCB-4626-9856-36E0C5EBB16D}"/>
              </a:ext>
            </a:extLst>
          </p:cNvPr>
          <p:cNvSpPr txBox="1">
            <a:spLocks/>
          </p:cNvSpPr>
          <p:nvPr/>
        </p:nvSpPr>
        <p:spPr>
          <a:xfrm>
            <a:off x="6635931" y="3909181"/>
            <a:ext cx="4659086" cy="14507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i is equal to 5</a:t>
            </a:r>
          </a:p>
        </p:txBody>
      </p:sp>
    </p:spTree>
    <p:extLst>
      <p:ext uri="{BB962C8B-B14F-4D97-AF65-F5344CB8AC3E}">
        <p14:creationId xmlns:p14="http://schemas.microsoft.com/office/powerpoint/2010/main" val="1846258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D36FD-E9FE-471D-B6E1-A03BAF8FC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cast to integer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CD73-EE29-4669-8535-7B730637B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783" y="1863151"/>
            <a:ext cx="7515496" cy="175090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integer5 = 5                          </a:t>
            </a:r>
            <a:r>
              <a:rPr lang="en-US" dirty="0">
                <a:solidFill>
                  <a:srgbClr val="00B050"/>
                </a:solidFill>
              </a:rPr>
              <a:t># integer5 is an integer set to 5</a:t>
            </a:r>
          </a:p>
          <a:p>
            <a:r>
              <a:rPr lang="en-US" dirty="0">
                <a:solidFill>
                  <a:srgbClr val="FF0000"/>
                </a:solidFill>
              </a:rPr>
              <a:t>string5   = ‘5’                        </a:t>
            </a:r>
            <a:r>
              <a:rPr lang="en-US" dirty="0">
                <a:solidFill>
                  <a:srgbClr val="00B050"/>
                </a:solidFill>
              </a:rPr>
              <a:t># string5 is a string set to string ‘5’</a:t>
            </a:r>
          </a:p>
          <a:p>
            <a:r>
              <a:rPr lang="en-US" dirty="0">
                <a:solidFill>
                  <a:srgbClr val="FF0000"/>
                </a:solidFill>
              </a:rPr>
              <a:t>i = integer5 + int(string5)   </a:t>
            </a:r>
            <a:r>
              <a:rPr lang="en-US" dirty="0">
                <a:solidFill>
                  <a:srgbClr val="00B050"/>
                </a:solidFill>
              </a:rPr>
              <a:t># </a:t>
            </a:r>
            <a:r>
              <a:rPr lang="en-US" dirty="0" err="1">
                <a:solidFill>
                  <a:srgbClr val="00B050"/>
                </a:solidFill>
              </a:rPr>
              <a:t>i</a:t>
            </a:r>
            <a:r>
              <a:rPr lang="en-US" dirty="0">
                <a:solidFill>
                  <a:srgbClr val="00B050"/>
                </a:solidFill>
              </a:rPr>
              <a:t> is an integer 5 + the integer value of ‘5’</a:t>
            </a:r>
          </a:p>
          <a:p>
            <a:r>
              <a:rPr lang="en-US" dirty="0">
                <a:solidFill>
                  <a:srgbClr val="FF0000"/>
                </a:solidFill>
              </a:rPr>
              <a:t>print(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)                                   </a:t>
            </a:r>
            <a:r>
              <a:rPr lang="en-US" dirty="0">
                <a:solidFill>
                  <a:srgbClr val="00B050"/>
                </a:solidFill>
              </a:rPr>
              <a:t># print the integer made form 5+5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A8B631-319E-4047-BF57-85D760F06683}"/>
              </a:ext>
            </a:extLst>
          </p:cNvPr>
          <p:cNvSpPr txBox="1">
            <a:spLocks/>
          </p:cNvSpPr>
          <p:nvPr/>
        </p:nvSpPr>
        <p:spPr>
          <a:xfrm>
            <a:off x="8934994" y="1863151"/>
            <a:ext cx="2360023" cy="14507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B5EF861-6C2B-4B4B-898D-CB82CE11B593}"/>
              </a:ext>
            </a:extLst>
          </p:cNvPr>
          <p:cNvSpPr txBox="1">
            <a:spLocks/>
          </p:cNvSpPr>
          <p:nvPr/>
        </p:nvSpPr>
        <p:spPr>
          <a:xfrm>
            <a:off x="1201782" y="3747588"/>
            <a:ext cx="7515497" cy="20436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integer5 = 5</a:t>
            </a:r>
            <a:r>
              <a:rPr lang="en-US" dirty="0">
                <a:solidFill>
                  <a:srgbClr val="00B050"/>
                </a:solidFill>
              </a:rPr>
              <a:t>                         # integer5 is an integer set to 5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string5    = ‘5’                      </a:t>
            </a:r>
            <a:r>
              <a:rPr lang="en-US" dirty="0">
                <a:solidFill>
                  <a:srgbClr val="00B050"/>
                </a:solidFill>
              </a:rPr>
              <a:t># string5 is a string set to string ‘5’</a:t>
            </a:r>
          </a:p>
          <a:p>
            <a:r>
              <a:rPr lang="en-US" dirty="0">
                <a:solidFill>
                  <a:srgbClr val="FF0000"/>
                </a:solidFill>
              </a:rPr>
              <a:t>s = str(integer5) + string5  </a:t>
            </a:r>
            <a:r>
              <a:rPr lang="en-US" dirty="0">
                <a:solidFill>
                  <a:srgbClr val="00B050"/>
                </a:solidFill>
              </a:rPr>
              <a:t># s is a string set to the string value of 5 + ‘5’</a:t>
            </a:r>
          </a:p>
          <a:p>
            <a:r>
              <a:rPr lang="en-US" dirty="0">
                <a:solidFill>
                  <a:srgbClr val="FF0000"/>
                </a:solidFill>
              </a:rPr>
              <a:t>print(s)                                  </a:t>
            </a:r>
            <a:r>
              <a:rPr lang="en-US" dirty="0">
                <a:solidFill>
                  <a:srgbClr val="00B050"/>
                </a:solidFill>
              </a:rPr>
              <a:t># prints the string made from ‘5’ + ‘5’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89F54B-7DCB-4626-9856-36E0C5EBB16D}"/>
              </a:ext>
            </a:extLst>
          </p:cNvPr>
          <p:cNvSpPr txBox="1">
            <a:spLocks/>
          </p:cNvSpPr>
          <p:nvPr/>
        </p:nvSpPr>
        <p:spPr>
          <a:xfrm>
            <a:off x="8934993" y="3909181"/>
            <a:ext cx="2360023" cy="14507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1600610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5CEF8-3FDD-417A-A1EC-3AF358640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allows dynamic type changing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637D1-60F8-44F3-8409-6CD0811A1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 = 3                          </a:t>
            </a:r>
            <a:r>
              <a:rPr lang="en-US" dirty="0">
                <a:solidFill>
                  <a:srgbClr val="00B050"/>
                </a:solidFill>
              </a:rPr>
              <a:t># Var is an integer</a:t>
            </a:r>
          </a:p>
          <a:p>
            <a:r>
              <a:rPr lang="en-US" dirty="0"/>
              <a:t>Var = 3.14                    </a:t>
            </a:r>
            <a:r>
              <a:rPr lang="en-US" dirty="0">
                <a:solidFill>
                  <a:srgbClr val="00B050"/>
                </a:solidFill>
              </a:rPr>
              <a:t># Var changes type from integer to float</a:t>
            </a:r>
          </a:p>
          <a:p>
            <a:r>
              <a:rPr lang="en-US" dirty="0"/>
              <a:t>Var = True                    </a:t>
            </a:r>
            <a:r>
              <a:rPr lang="en-US" dirty="0">
                <a:solidFill>
                  <a:srgbClr val="00B050"/>
                </a:solidFill>
              </a:rPr>
              <a:t># Var changes type again to Boolean </a:t>
            </a:r>
          </a:p>
          <a:p>
            <a:r>
              <a:rPr lang="en-US" dirty="0"/>
              <a:t>Var = ‘Hello World’     </a:t>
            </a:r>
            <a:r>
              <a:rPr lang="en-US" dirty="0">
                <a:solidFill>
                  <a:srgbClr val="00B050"/>
                </a:solidFill>
              </a:rPr>
              <a:t>#  Var changes type yet again to string</a:t>
            </a:r>
          </a:p>
        </p:txBody>
      </p:sp>
    </p:spTree>
    <p:extLst>
      <p:ext uri="{BB962C8B-B14F-4D97-AF65-F5344CB8AC3E}">
        <p14:creationId xmlns:p14="http://schemas.microsoft.com/office/powerpoint/2010/main" val="314555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D36FD-E9FE-471D-B6E1-A03BAF8FC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Floats equated to Boolean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CD73-EE29-4669-8535-7B730637B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783" y="1863151"/>
            <a:ext cx="8586651" cy="190766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pi = 3.14</a:t>
            </a:r>
          </a:p>
          <a:p>
            <a:r>
              <a:rPr lang="en-US" dirty="0">
                <a:solidFill>
                  <a:srgbClr val="FF0000"/>
                </a:solidFill>
              </a:rPr>
              <a:t>if (pi):                     </a:t>
            </a:r>
            <a:r>
              <a:rPr lang="en-US" dirty="0">
                <a:solidFill>
                  <a:srgbClr val="00B050"/>
                </a:solidFill>
              </a:rPr>
              <a:t># pi is True because pi is a float and any float not 0 is True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print('True')</a:t>
            </a:r>
          </a:p>
          <a:p>
            <a:r>
              <a:rPr lang="en-US" dirty="0">
                <a:solidFill>
                  <a:srgbClr val="FF0000"/>
                </a:solidFill>
              </a:rPr>
              <a:t>else: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print('False')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A8B631-319E-4047-BF57-85D760F06683}"/>
              </a:ext>
            </a:extLst>
          </p:cNvPr>
          <p:cNvSpPr txBox="1">
            <a:spLocks/>
          </p:cNvSpPr>
          <p:nvPr/>
        </p:nvSpPr>
        <p:spPr>
          <a:xfrm>
            <a:off x="9975669" y="1863151"/>
            <a:ext cx="1319348" cy="14507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True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B5EF861-6C2B-4B4B-898D-CB82CE11B593}"/>
              </a:ext>
            </a:extLst>
          </p:cNvPr>
          <p:cNvSpPr txBox="1">
            <a:spLocks/>
          </p:cNvSpPr>
          <p:nvPr/>
        </p:nvSpPr>
        <p:spPr>
          <a:xfrm>
            <a:off x="1201783" y="3909181"/>
            <a:ext cx="8586651" cy="1907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pi = 3.14</a:t>
            </a:r>
          </a:p>
          <a:p>
            <a:r>
              <a:rPr lang="en-US" dirty="0">
                <a:solidFill>
                  <a:srgbClr val="FF0000"/>
                </a:solidFill>
              </a:rPr>
              <a:t>if (pi - pi):                     </a:t>
            </a:r>
            <a:r>
              <a:rPr lang="en-US" dirty="0">
                <a:solidFill>
                  <a:srgbClr val="00B050"/>
                </a:solidFill>
              </a:rPr>
              <a:t># pi is True because pi - pi is a float equal to 0 and 0 is False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print('True')</a:t>
            </a:r>
          </a:p>
          <a:p>
            <a:r>
              <a:rPr lang="en-US" dirty="0">
                <a:solidFill>
                  <a:srgbClr val="FF0000"/>
                </a:solidFill>
              </a:rPr>
              <a:t>else: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print('False')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89F54B-7DCB-4626-9856-36E0C5EBB16D}"/>
              </a:ext>
            </a:extLst>
          </p:cNvPr>
          <p:cNvSpPr txBox="1">
            <a:spLocks/>
          </p:cNvSpPr>
          <p:nvPr/>
        </p:nvSpPr>
        <p:spPr>
          <a:xfrm>
            <a:off x="9975669" y="3909181"/>
            <a:ext cx="1319348" cy="14507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21992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D36FD-E9FE-471D-B6E1-A03BAF8FC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 equated Boolean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CD73-EE29-4669-8535-7B730637B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783" y="1863151"/>
            <a:ext cx="8586651" cy="190766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myString</a:t>
            </a:r>
            <a:r>
              <a:rPr lang="en-US" dirty="0">
                <a:solidFill>
                  <a:srgbClr val="FF0000"/>
                </a:solidFill>
              </a:rPr>
              <a:t> = ‘’</a:t>
            </a:r>
          </a:p>
          <a:p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myString</a:t>
            </a:r>
            <a:r>
              <a:rPr lang="en-US" dirty="0">
                <a:solidFill>
                  <a:srgbClr val="FF0000"/>
                </a:solidFill>
              </a:rPr>
              <a:t>):    </a:t>
            </a:r>
            <a:r>
              <a:rPr lang="en-US" dirty="0">
                <a:solidFill>
                  <a:srgbClr val="00B050"/>
                </a:solidFill>
              </a:rPr>
              <a:t># </a:t>
            </a:r>
            <a:r>
              <a:rPr lang="en-US" dirty="0" err="1">
                <a:solidFill>
                  <a:srgbClr val="00B050"/>
                </a:solidFill>
              </a:rPr>
              <a:t>myString</a:t>
            </a:r>
            <a:r>
              <a:rPr lang="en-US" dirty="0">
                <a:solidFill>
                  <a:srgbClr val="00B050"/>
                </a:solidFill>
              </a:rPr>
              <a:t> is a null String. Python considers null strings False 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print('True')</a:t>
            </a:r>
          </a:p>
          <a:p>
            <a:r>
              <a:rPr lang="en-US" dirty="0">
                <a:solidFill>
                  <a:srgbClr val="FF0000"/>
                </a:solidFill>
              </a:rPr>
              <a:t>else: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print('False')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A8B631-319E-4047-BF57-85D760F06683}"/>
              </a:ext>
            </a:extLst>
          </p:cNvPr>
          <p:cNvSpPr txBox="1">
            <a:spLocks/>
          </p:cNvSpPr>
          <p:nvPr/>
        </p:nvSpPr>
        <p:spPr>
          <a:xfrm>
            <a:off x="9975669" y="1863151"/>
            <a:ext cx="1319348" cy="14507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False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B5EF861-6C2B-4B4B-898D-CB82CE11B593}"/>
              </a:ext>
            </a:extLst>
          </p:cNvPr>
          <p:cNvSpPr txBox="1">
            <a:spLocks/>
          </p:cNvSpPr>
          <p:nvPr/>
        </p:nvSpPr>
        <p:spPr>
          <a:xfrm>
            <a:off x="1201783" y="3909181"/>
            <a:ext cx="8586651" cy="1907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FF0000"/>
                </a:solidFill>
              </a:rPr>
              <a:t>myString</a:t>
            </a:r>
            <a:r>
              <a:rPr lang="en-US" dirty="0">
                <a:solidFill>
                  <a:srgbClr val="FF0000"/>
                </a:solidFill>
              </a:rPr>
              <a:t> = ‘False’</a:t>
            </a:r>
          </a:p>
          <a:p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myString</a:t>
            </a:r>
            <a:r>
              <a:rPr lang="en-US" dirty="0">
                <a:solidFill>
                  <a:srgbClr val="FF0000"/>
                </a:solidFill>
              </a:rPr>
              <a:t>):    </a:t>
            </a:r>
            <a:r>
              <a:rPr lang="en-US" dirty="0">
                <a:solidFill>
                  <a:srgbClr val="00B050"/>
                </a:solidFill>
              </a:rPr>
              <a:t># </a:t>
            </a:r>
            <a:r>
              <a:rPr lang="en-US" dirty="0" err="1">
                <a:solidFill>
                  <a:srgbClr val="00B050"/>
                </a:solidFill>
              </a:rPr>
              <a:t>myString</a:t>
            </a:r>
            <a:r>
              <a:rPr lang="en-US" dirty="0">
                <a:solidFill>
                  <a:srgbClr val="00B050"/>
                </a:solidFill>
              </a:rPr>
              <a:t> is set to string ‘False’. Python considers non-null strings True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print('True')</a:t>
            </a:r>
          </a:p>
          <a:p>
            <a:r>
              <a:rPr lang="en-US" dirty="0">
                <a:solidFill>
                  <a:srgbClr val="FF0000"/>
                </a:solidFill>
              </a:rPr>
              <a:t>else: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print('False')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89F54B-7DCB-4626-9856-36E0C5EBB16D}"/>
              </a:ext>
            </a:extLst>
          </p:cNvPr>
          <p:cNvSpPr txBox="1">
            <a:spLocks/>
          </p:cNvSpPr>
          <p:nvPr/>
        </p:nvSpPr>
        <p:spPr>
          <a:xfrm>
            <a:off x="9975669" y="3909181"/>
            <a:ext cx="1319348" cy="14507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1059917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59A0F-69EE-4418-BFE3-8B69469E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Implicitly cast a variable to another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E57E2-E60E-4742-B1AE-707F2A9CE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 = True</a:t>
            </a:r>
          </a:p>
          <a:p>
            <a:r>
              <a:rPr lang="en-US" dirty="0"/>
              <a:t>i = 5</a:t>
            </a:r>
          </a:p>
          <a:p>
            <a:r>
              <a:rPr lang="en-US" dirty="0"/>
              <a:t>if ( b == </a:t>
            </a:r>
            <a:r>
              <a:rPr lang="en-US" dirty="0" err="1"/>
              <a:t>i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>
                <a:solidFill>
                  <a:srgbClr val="00B050"/>
                </a:solidFill>
              </a:rPr>
              <a:t>  # python temporarily and implicitly casts b to integer with value 1</a:t>
            </a:r>
          </a:p>
          <a:p>
            <a:r>
              <a:rPr lang="en-US" dirty="0"/>
              <a:t>    print(b)  </a:t>
            </a:r>
            <a:r>
              <a:rPr lang="en-US" dirty="0">
                <a:solidFill>
                  <a:srgbClr val="00B050"/>
                </a:solidFill>
              </a:rPr>
              <a:t># not printed because 1 == 5 is false</a:t>
            </a:r>
          </a:p>
          <a:p>
            <a:r>
              <a:rPr lang="en-US" dirty="0" err="1"/>
              <a:t>i</a:t>
            </a:r>
            <a:r>
              <a:rPr lang="en-US" dirty="0"/>
              <a:t> = 1</a:t>
            </a:r>
          </a:p>
          <a:p>
            <a:r>
              <a:rPr lang="en-US" dirty="0"/>
              <a:t>if ( b == </a:t>
            </a:r>
            <a:r>
              <a:rPr lang="en-US" dirty="0" err="1"/>
              <a:t>i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>
                <a:solidFill>
                  <a:srgbClr val="00B050"/>
                </a:solidFill>
              </a:rPr>
              <a:t>  # python temporarily and implicitly casts b to integer with value 1</a:t>
            </a:r>
          </a:p>
          <a:p>
            <a:r>
              <a:rPr lang="en-US" dirty="0"/>
              <a:t>    print(b)  </a:t>
            </a:r>
            <a:r>
              <a:rPr lang="en-US" dirty="0">
                <a:solidFill>
                  <a:srgbClr val="00B050"/>
                </a:solidFill>
              </a:rPr>
              <a:t># True is printed because 1 == 1 it true be b remained a Boolean after if statement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079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EC4DA-1DC4-41EA-97A7-626C4031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Implicitly convert Boolean to 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8C2A7-1D91-4832-8A4C-21B09E177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59"/>
            <a:ext cx="9997440" cy="3705497"/>
          </a:xfrm>
        </p:spPr>
        <p:txBody>
          <a:bodyPr/>
          <a:lstStyle/>
          <a:p>
            <a:r>
              <a:rPr lang="en-US" dirty="0"/>
              <a:t>if b:                     </a:t>
            </a:r>
            <a:r>
              <a:rPr lang="en-US" dirty="0">
                <a:solidFill>
                  <a:srgbClr val="00B050"/>
                </a:solidFill>
              </a:rPr>
              <a:t># b is assumed to be a Boolean</a:t>
            </a:r>
          </a:p>
          <a:p>
            <a:r>
              <a:rPr lang="en-US" dirty="0"/>
              <a:t>    b = 1               </a:t>
            </a:r>
            <a:r>
              <a:rPr lang="en-US" dirty="0">
                <a:solidFill>
                  <a:srgbClr val="00B050"/>
                </a:solidFill>
              </a:rPr>
              <a:t># regardless of what type b was, it is now an integer with value 1</a:t>
            </a:r>
          </a:p>
          <a:p>
            <a:r>
              <a:rPr lang="en-US" dirty="0"/>
              <a:t>else:                    </a:t>
            </a:r>
          </a:p>
          <a:p>
            <a:r>
              <a:rPr lang="en-US" dirty="0"/>
              <a:t>    b = 0               </a:t>
            </a:r>
            <a:r>
              <a:rPr lang="en-US" dirty="0">
                <a:solidFill>
                  <a:srgbClr val="00B050"/>
                </a:solidFill>
              </a:rPr>
              <a:t># regardless of what type b was, it is now an integer with value 0</a:t>
            </a:r>
          </a:p>
        </p:txBody>
      </p:sp>
    </p:spTree>
    <p:extLst>
      <p:ext uri="{BB962C8B-B14F-4D97-AF65-F5344CB8AC3E}">
        <p14:creationId xmlns:p14="http://schemas.microsoft.com/office/powerpoint/2010/main" val="164829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EC4DA-1DC4-41EA-97A7-626C4031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Explicitly convert Boolean to 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8C2A7-1D91-4832-8A4C-21B09E177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59"/>
            <a:ext cx="9997440" cy="3705497"/>
          </a:xfrm>
        </p:spPr>
        <p:txBody>
          <a:bodyPr/>
          <a:lstStyle/>
          <a:p>
            <a:r>
              <a:rPr lang="en-US" dirty="0"/>
              <a:t>b1 = True                </a:t>
            </a:r>
            <a:r>
              <a:rPr lang="en-US" dirty="0">
                <a:solidFill>
                  <a:srgbClr val="00B050"/>
                </a:solidFill>
              </a:rPr>
              <a:t># b1 is a Boolean set to True</a:t>
            </a:r>
          </a:p>
          <a:p>
            <a:r>
              <a:rPr lang="en-US" dirty="0"/>
              <a:t>b1 = int(b)               </a:t>
            </a:r>
            <a:r>
              <a:rPr lang="en-US" dirty="0">
                <a:solidFill>
                  <a:srgbClr val="00B050"/>
                </a:solidFill>
              </a:rPr>
              <a:t># b1 is explicitly converted to an integer with value 1 because True is 1</a:t>
            </a:r>
          </a:p>
          <a:p>
            <a:endParaRPr lang="en-US" dirty="0"/>
          </a:p>
          <a:p>
            <a:r>
              <a:rPr lang="en-US" dirty="0"/>
              <a:t>b2 = False                </a:t>
            </a:r>
            <a:r>
              <a:rPr lang="en-US" dirty="0">
                <a:solidFill>
                  <a:srgbClr val="00B050"/>
                </a:solidFill>
              </a:rPr>
              <a:t># b2 is a Boolean set to False</a:t>
            </a:r>
          </a:p>
          <a:p>
            <a:r>
              <a:rPr lang="en-US" dirty="0"/>
              <a:t>b2 = int(b)               </a:t>
            </a:r>
            <a:r>
              <a:rPr lang="en-US" dirty="0">
                <a:solidFill>
                  <a:srgbClr val="00B050"/>
                </a:solidFill>
              </a:rPr>
              <a:t># b2 is explicitly converted to an integer with value 0 because False is 0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98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D36FD-E9FE-471D-B6E1-A03BAF8FC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cast to integer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CD73-EE29-4669-8535-7B730637B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783" y="1863151"/>
            <a:ext cx="8586651" cy="190766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= 1</a:t>
            </a:r>
          </a:p>
          <a:p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== True):      </a:t>
            </a:r>
            <a:r>
              <a:rPr lang="en-US" dirty="0">
                <a:solidFill>
                  <a:srgbClr val="00B050"/>
                </a:solidFill>
              </a:rPr>
              <a:t># True temporarily cast to integer 1 and equal 1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print('True')</a:t>
            </a:r>
          </a:p>
          <a:p>
            <a:r>
              <a:rPr lang="en-US" dirty="0">
                <a:solidFill>
                  <a:srgbClr val="FF0000"/>
                </a:solidFill>
              </a:rPr>
              <a:t>else: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print('False')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A8B631-319E-4047-BF57-85D760F06683}"/>
              </a:ext>
            </a:extLst>
          </p:cNvPr>
          <p:cNvSpPr txBox="1">
            <a:spLocks/>
          </p:cNvSpPr>
          <p:nvPr/>
        </p:nvSpPr>
        <p:spPr>
          <a:xfrm>
            <a:off x="9975669" y="1863151"/>
            <a:ext cx="1319348" cy="14507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True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B5EF861-6C2B-4B4B-898D-CB82CE11B593}"/>
              </a:ext>
            </a:extLst>
          </p:cNvPr>
          <p:cNvSpPr txBox="1">
            <a:spLocks/>
          </p:cNvSpPr>
          <p:nvPr/>
        </p:nvSpPr>
        <p:spPr>
          <a:xfrm>
            <a:off x="1201783" y="3909181"/>
            <a:ext cx="8586651" cy="1907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= -1</a:t>
            </a:r>
          </a:p>
          <a:p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== True):      </a:t>
            </a:r>
            <a:r>
              <a:rPr lang="en-US" dirty="0">
                <a:solidFill>
                  <a:srgbClr val="00B050"/>
                </a:solidFill>
              </a:rPr>
              <a:t># True temporarily cast to integer 1 and doesn’t equal -1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print('True')</a:t>
            </a:r>
          </a:p>
          <a:p>
            <a:r>
              <a:rPr lang="en-US" dirty="0">
                <a:solidFill>
                  <a:srgbClr val="FF0000"/>
                </a:solidFill>
              </a:rPr>
              <a:t>else:</a:t>
            </a:r>
          </a:p>
          <a:p>
            <a:r>
              <a:rPr lang="en-US" dirty="0">
                <a:solidFill>
                  <a:srgbClr val="FF0000"/>
                </a:solidFill>
              </a:rPr>
              <a:t>    print('False')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89F54B-7DCB-4626-9856-36E0C5EBB16D}"/>
              </a:ext>
            </a:extLst>
          </p:cNvPr>
          <p:cNvSpPr txBox="1">
            <a:spLocks/>
          </p:cNvSpPr>
          <p:nvPr/>
        </p:nvSpPr>
        <p:spPr>
          <a:xfrm>
            <a:off x="9975669" y="3909181"/>
            <a:ext cx="1319348" cy="14507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055625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D36FD-E9FE-471D-B6E1-A03BAF8FC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Temporary and permanent type cast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CD73-EE29-4669-8535-7B730637B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783" y="1863151"/>
            <a:ext cx="8586651" cy="190766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 = True                      </a:t>
            </a:r>
            <a:r>
              <a:rPr lang="en-US" dirty="0">
                <a:solidFill>
                  <a:srgbClr val="00B050"/>
                </a:solidFill>
              </a:rPr>
              <a:t># b is initialized to True and therefore  Boolean variable </a:t>
            </a:r>
            <a:r>
              <a:rPr lang="en-US" dirty="0">
                <a:solidFill>
                  <a:srgbClr val="FF0000"/>
                </a:solidFill>
              </a:rPr>
              <a:t>                </a:t>
            </a:r>
          </a:p>
          <a:p>
            <a:r>
              <a:rPr lang="en-US" dirty="0">
                <a:solidFill>
                  <a:srgbClr val="FF0000"/>
                </a:solidFill>
              </a:rPr>
              <a:t>while (b &lt;= 100):      </a:t>
            </a:r>
            <a:r>
              <a:rPr lang="en-US" dirty="0">
                <a:solidFill>
                  <a:srgbClr val="00B050"/>
                </a:solidFill>
              </a:rPr>
              <a:t># Boolean b compared to integer 100, b temporarily integer 1 </a:t>
            </a:r>
          </a:p>
          <a:p>
            <a:r>
              <a:rPr lang="en-US" dirty="0">
                <a:solidFill>
                  <a:srgbClr val="FF0000"/>
                </a:solidFill>
              </a:rPr>
              <a:t>    print(b)                  </a:t>
            </a:r>
            <a:r>
              <a:rPr lang="en-US" dirty="0">
                <a:solidFill>
                  <a:srgbClr val="00B050"/>
                </a:solidFill>
              </a:rPr>
              <a:t># 1</a:t>
            </a:r>
            <a:r>
              <a:rPr lang="en-US" baseline="30000" dirty="0">
                <a:solidFill>
                  <a:srgbClr val="00B050"/>
                </a:solidFill>
              </a:rPr>
              <a:t>st</a:t>
            </a:r>
            <a:r>
              <a:rPr lang="en-US" dirty="0">
                <a:solidFill>
                  <a:srgbClr val="00B050"/>
                </a:solidFill>
              </a:rPr>
              <a:t> time Boolean b if printed, </a:t>
            </a:r>
          </a:p>
          <a:p>
            <a:r>
              <a:rPr lang="en-US" dirty="0">
                <a:solidFill>
                  <a:srgbClr val="FF0000"/>
                </a:solidFill>
              </a:rPr>
              <a:t>    b += 10                   </a:t>
            </a:r>
            <a:r>
              <a:rPr lang="en-US" dirty="0">
                <a:solidFill>
                  <a:srgbClr val="00B050"/>
                </a:solidFill>
              </a:rPr>
              <a:t># 1</a:t>
            </a:r>
            <a:r>
              <a:rPr lang="en-US" baseline="30000" dirty="0">
                <a:solidFill>
                  <a:srgbClr val="00B050"/>
                </a:solidFill>
              </a:rPr>
              <a:t>st</a:t>
            </a:r>
            <a:r>
              <a:rPr lang="en-US" dirty="0">
                <a:solidFill>
                  <a:srgbClr val="00B050"/>
                </a:solidFill>
              </a:rPr>
              <a:t> time Boolean permanently cast to integer 1, b = 1+10=11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BF6B62E-5952-4647-A43C-68085927A04A}"/>
              </a:ext>
            </a:extLst>
          </p:cNvPr>
          <p:cNvSpPr txBox="1">
            <a:spLocks/>
          </p:cNvSpPr>
          <p:nvPr/>
        </p:nvSpPr>
        <p:spPr>
          <a:xfrm>
            <a:off x="9975669" y="1863151"/>
            <a:ext cx="1319348" cy="41196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True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11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21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31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41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51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61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71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81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C00000"/>
                </a:solidFill>
              </a:rPr>
              <a:t>91</a:t>
            </a:r>
          </a:p>
        </p:txBody>
      </p:sp>
    </p:spTree>
    <p:extLst>
      <p:ext uri="{BB962C8B-B14F-4D97-AF65-F5344CB8AC3E}">
        <p14:creationId xmlns:p14="http://schemas.microsoft.com/office/powerpoint/2010/main" val="88498494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2978</TotalTime>
  <Words>789</Words>
  <Application>Microsoft Office PowerPoint</Application>
  <PresentationFormat>Widescreen</PresentationFormat>
  <Paragraphs>113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Python – Type Casting</vt:lpstr>
      <vt:lpstr>Python allows dynamic type changing</vt:lpstr>
      <vt:lpstr>Floats equated to Boolean</vt:lpstr>
      <vt:lpstr>Strings equated Boolean</vt:lpstr>
      <vt:lpstr>Implicitly cast a variable to another type</vt:lpstr>
      <vt:lpstr>Implicitly convert Boolean to Int</vt:lpstr>
      <vt:lpstr>Explicitly convert Boolean to Int</vt:lpstr>
      <vt:lpstr>Boolean cast to integer</vt:lpstr>
      <vt:lpstr>Temporary and permanent type cast </vt:lpstr>
      <vt:lpstr>Boolean cast to integer</vt:lpstr>
      <vt:lpstr>Boolean cast to integer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</dc:title>
  <dc:creator>Mitchell Nelson</dc:creator>
  <cp:lastModifiedBy>Mitchell Nelson</cp:lastModifiedBy>
  <cp:revision>78</cp:revision>
  <dcterms:created xsi:type="dcterms:W3CDTF">2019-12-28T18:00:13Z</dcterms:created>
  <dcterms:modified xsi:type="dcterms:W3CDTF">2022-02-19T18:13:53Z</dcterms:modified>
</cp:coreProperties>
</file>