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Dynamic Pricing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Multi-fare Problem </a:t>
            </a:r>
            <a:r>
              <a:rPr lang="en-US" dirty="0"/>
              <a:t>D</a:t>
            </a:r>
            <a:r>
              <a:rPr lang="en-US" dirty="0" smtClean="0"/>
              <a:t>efinition</a:t>
            </a:r>
          </a:p>
          <a:p>
            <a:r>
              <a:rPr lang="en-US" dirty="0" smtClean="0"/>
              <a:t>Marginal Analysis</a:t>
            </a:r>
          </a:p>
          <a:p>
            <a:r>
              <a:rPr lang="en-US" dirty="0" err="1" smtClean="0"/>
              <a:t>Littlewood’s</a:t>
            </a:r>
            <a:r>
              <a:rPr lang="en-US" dirty="0" smtClean="0"/>
              <a:t> Rule</a:t>
            </a:r>
          </a:p>
          <a:p>
            <a:r>
              <a:rPr lang="en-US" dirty="0" err="1" smtClean="0"/>
              <a:t>Matlab</a:t>
            </a:r>
            <a:r>
              <a:rPr lang="en-US" dirty="0" smtClean="0"/>
              <a:t>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lvl="0" indent="-342900">
                  <a:lnSpc>
                    <a:spcPct val="115000"/>
                  </a:lnSpc>
                  <a:spcBef>
                    <a:spcPts val="0"/>
                  </a:spcBef>
                  <a:buFont typeface="Calibri"/>
                  <a:buChar char="-"/>
                </a:pPr>
                <a:r>
                  <a:rPr lang="en-US" dirty="0">
                    <a:latin typeface="Calibri"/>
                    <a:ea typeface="Calibri"/>
                    <a:cs typeface="Calibri"/>
                  </a:rPr>
                  <a:t>Finite capacity c</a:t>
                </a:r>
              </a:p>
              <a:p>
                <a:pPr lvl="0" indent="-342900">
                  <a:lnSpc>
                    <a:spcPct val="115000"/>
                  </a:lnSpc>
                  <a:spcBef>
                    <a:spcPts val="0"/>
                  </a:spcBef>
                  <a:buFont typeface="Calibri"/>
                  <a:buChar char="-"/>
                </a:pPr>
                <a:r>
                  <a:rPr lang="en-US" dirty="0">
                    <a:effectLst/>
                    <a:latin typeface="Calibri"/>
                    <a:ea typeface="Calibri"/>
                    <a:cs typeface="Calibri"/>
                  </a:rPr>
                  <a:t>Finite sales horizon</a:t>
                </a:r>
              </a:p>
              <a:p>
                <a:pPr lvl="0" indent="-342900">
                  <a:lnSpc>
                    <a:spcPct val="115000"/>
                  </a:lnSpc>
                  <a:spcBef>
                    <a:spcPts val="0"/>
                  </a:spcBef>
                  <a:buFont typeface="Calibri"/>
                  <a:buChar char="-"/>
                </a:pPr>
                <a:r>
                  <a:rPr lang="en-US" dirty="0">
                    <a:effectLst/>
                    <a:latin typeface="Calibri"/>
                    <a:ea typeface="Calibri"/>
                    <a:cs typeface="Calibri"/>
                  </a:rPr>
                  <a:t>Zero storage value</a:t>
                </a:r>
              </a:p>
              <a:p>
                <a:pPr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Calibri"/>
                  <a:buChar char="-"/>
                </a:pPr>
                <a:r>
                  <a:rPr lang="en-US" dirty="0">
                    <a:effectLst/>
                    <a:latin typeface="Calibri"/>
                    <a:ea typeface="Calibri"/>
                    <a:cs typeface="Calibri"/>
                  </a:rPr>
                  <a:t>Sales often through reservation system</a:t>
                </a: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Times New Roman"/>
                  </a:rPr>
                  <a:t>Two market system</a:t>
                </a: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Times New Roman"/>
                  </a:rPr>
                  <a:t>Fare class 1,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 and demand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Times New Roman"/>
                  </a:rPr>
                  <a:t>Fare class 2,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en-US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and demand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Times New Roman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 are independent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arrived before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99" t="-1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0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Strategies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 smtClean="0">
                    <a:latin typeface="Calibri"/>
                    <a:ea typeface="Calibri"/>
                    <a:cs typeface="Times New Roman"/>
                  </a:rPr>
                  <a:t>1) Sell </a:t>
                </a:r>
                <a:r>
                  <a:rPr lang="en-US" dirty="0">
                    <a:latin typeface="Calibri"/>
                    <a:ea typeface="Calibri"/>
                    <a:cs typeface="Times New Roman"/>
                  </a:rPr>
                  <a:t>only the full fare (class 1)</a:t>
                </a: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 smtClean="0">
                    <a:effectLst/>
                    <a:latin typeface="Calibri"/>
                    <a:ea typeface="Calibri"/>
                    <a:cs typeface="Times New Roman"/>
                  </a:rPr>
                  <a:t>	Expected </a:t>
                </a:r>
                <a:r>
                  <a:rPr lang="en-US" dirty="0">
                    <a:effectLst/>
                    <a:latin typeface="Calibri"/>
                    <a:ea typeface="Calibri"/>
                    <a:cs typeface="Times New Roman"/>
                  </a:rPr>
                  <a:t>Revenue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 E[min(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,c</a:t>
                </a:r>
                <a:r>
                  <a:rPr lang="en-US" dirty="0" smtClean="0">
                    <a:effectLst/>
                    <a:latin typeface="Calibri"/>
                    <a:ea typeface="Times New Roman"/>
                    <a:cs typeface="Times New Roman"/>
                  </a:rPr>
                  <a:t>)</a:t>
                </a: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dirty="0" smtClean="0">
                    <a:effectLst/>
                    <a:latin typeface="Calibri"/>
                    <a:ea typeface="Calibri"/>
                    <a:cs typeface="Times New Roman"/>
                  </a:rPr>
                  <a:t>2) Unrestricted </a:t>
                </a:r>
                <a:r>
                  <a:rPr lang="en-US" dirty="0">
                    <a:effectLst/>
                    <a:latin typeface="Calibri"/>
                    <a:ea typeface="Calibri"/>
                    <a:cs typeface="Times New Roman"/>
                  </a:rPr>
                  <a:t>sales to discount </a:t>
                </a:r>
                <a:r>
                  <a:rPr lang="en-US" dirty="0" smtClean="0">
                    <a:effectLst/>
                    <a:latin typeface="Calibri"/>
                    <a:ea typeface="Calibri"/>
                    <a:cs typeface="Times New Roman"/>
                  </a:rPr>
                  <a:t>customers</a:t>
                </a:r>
                <a:r>
                  <a:rPr lang="en-US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</a:p>
              <a:p>
                <a:pPr marL="18288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>
                    <a:effectLst/>
                    <a:latin typeface="Calibri"/>
                    <a:ea typeface="Calibri"/>
                    <a:cs typeface="Times New Roman"/>
                  </a:rPr>
                  <a:t>Expected revenue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 E[min(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,c</a:t>
                </a:r>
                <a:r>
                  <a:rPr lang="en-US" dirty="0" smtClean="0">
                    <a:effectLst/>
                    <a:latin typeface="Calibri"/>
                    <a:ea typeface="Times New Roman"/>
                    <a:cs typeface="Times New Roman"/>
                  </a:rPr>
                  <a:t>)] </a:t>
                </a:r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+ </a:t>
                </a:r>
                <a:endParaRPr lang="en-US" i="1" dirty="0" smtClean="0">
                  <a:effectLst/>
                  <a:latin typeface="Cambria Math"/>
                  <a:ea typeface="Calibri"/>
                  <a:cs typeface="Times New Roman"/>
                </a:endParaRPr>
              </a:p>
              <a:p>
                <a:pPr marL="18288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 smtClean="0">
                    <a:effectLst/>
                    <a:ea typeface="Calibri"/>
                    <a:cs typeface="Times New Roman"/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en-US" dirty="0" smtClean="0">
                    <a:effectLst/>
                    <a:latin typeface="Calibri"/>
                    <a:ea typeface="Times New Roman"/>
                    <a:cs typeface="Times New Roman"/>
                  </a:rPr>
                  <a:t>E[min</a:t>
                </a:r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𝑐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effectLst/>
                    <a:latin typeface="Calibri"/>
                    <a:ea typeface="Times New Roman"/>
                    <a:cs typeface="Times New Roman"/>
                  </a:rPr>
                  <a:t>)]</a:t>
                </a:r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49" t="-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46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Strategy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68580" indent="0">
                  <a:buNone/>
                </a:pPr>
                <a:r>
                  <a:rPr lang="en-US" dirty="0"/>
                  <a:t>Protect y units for sale at fare class 1</a:t>
                </a:r>
              </a:p>
              <a:p>
                <a:pPr marL="68580" indent="0">
                  <a:buNone/>
                </a:pPr>
                <a:r>
                  <a:rPr lang="en-US" dirty="0" smtClean="0"/>
                  <a:t>- If </a:t>
                </a:r>
                <a:r>
                  <a:rPr lang="en-US" dirty="0"/>
                  <a:t>y = c (strategy 1 above, full fare only sales)</a:t>
                </a:r>
              </a:p>
              <a:p>
                <a:pPr marL="68580" indent="0">
                  <a:buNone/>
                </a:pPr>
                <a:r>
                  <a:rPr lang="en-US" dirty="0" smtClean="0"/>
                  <a:t>- If </a:t>
                </a:r>
                <a:r>
                  <a:rPr lang="en-US" dirty="0"/>
                  <a:t>y = 0 (strategy 2 above, sell to all </a:t>
                </a:r>
                <a:r>
                  <a:rPr lang="en-US" dirty="0" smtClean="0"/>
                  <a:t>customers)</a:t>
                </a:r>
                <a:endParaRPr lang="en-US" dirty="0"/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Allow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en-US" i="1"/>
                      <m:t> ∈{0,1,…</m:t>
                    </m:r>
                    <m:r>
                      <a:rPr lang="en-US" i="1"/>
                      <m:t>𝑐</m:t>
                    </m:r>
                    <m:r>
                      <a:rPr lang="en-US" i="1"/>
                      <m:t>}</m:t>
                    </m:r>
                  </m:oMath>
                </a14:m>
                <a:r>
                  <a:rPr lang="en-US" dirty="0"/>
                  <a:t> to protect level 1 and therefore </a:t>
                </a:r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c-y </a:t>
                </a:r>
                <a:r>
                  <a:rPr lang="en-US" dirty="0"/>
                  <a:t>seats are available for fare 2. </a:t>
                </a:r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r>
                  <a:rPr lang="en-US" b="1" dirty="0" smtClean="0"/>
                  <a:t>The </a:t>
                </a:r>
                <a:r>
                  <a:rPr lang="en-US" b="1" dirty="0"/>
                  <a:t>expected Revenue (Wealth) </a:t>
                </a:r>
                <a:r>
                  <a:rPr lang="en-US" dirty="0"/>
                  <a:t>received is </a:t>
                </a:r>
              </a:p>
              <a:p>
                <a:pPr marL="68580" indent="0">
                  <a:buNone/>
                </a:pPr>
                <a:r>
                  <a:rPr lang="en-US" sz="2100" dirty="0"/>
                  <a:t>W(</a:t>
                </a:r>
                <a:r>
                  <a:rPr lang="en-US" sz="2100" dirty="0" err="1"/>
                  <a:t>y,c</a:t>
                </a:r>
                <a:r>
                  <a:rPr lang="en-US" sz="2100" dirty="0"/>
                  <a:t>)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/>
                        </m:ctrlPr>
                      </m:sSubPr>
                      <m:e>
                        <m:r>
                          <a:rPr lang="en-US" sz="2100" i="1"/>
                          <m:t>𝑃</m:t>
                        </m:r>
                      </m:e>
                      <m:sub>
                        <m:r>
                          <a:rPr lang="en-US" sz="2100" i="1"/>
                          <m:t>2</m:t>
                        </m:r>
                      </m:sub>
                    </m:sSub>
                  </m:oMath>
                </a14:m>
                <a:r>
                  <a:rPr lang="en-US" sz="2100" dirty="0"/>
                  <a:t> E[min(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/>
                        </m:ctrlPr>
                      </m:sSubPr>
                      <m:e>
                        <m:r>
                          <a:rPr lang="en-US" sz="2100" i="1"/>
                          <m:t>𝐷</m:t>
                        </m:r>
                      </m:e>
                      <m:sub>
                        <m:r>
                          <a:rPr lang="en-US" sz="2100" i="1"/>
                          <m:t>2</m:t>
                        </m:r>
                      </m:sub>
                    </m:sSub>
                  </m:oMath>
                </a14:m>
                <a:r>
                  <a:rPr lang="en-US" sz="2100" dirty="0"/>
                  <a:t>,c-y)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/>
                        </m:ctrlPr>
                      </m:sSubPr>
                      <m:e>
                        <m:r>
                          <a:rPr lang="en-US" sz="2100" i="1"/>
                          <m:t>𝑃</m:t>
                        </m:r>
                      </m:e>
                      <m:sub>
                        <m:r>
                          <a:rPr lang="en-US" sz="2100" i="1"/>
                          <m:t>1</m:t>
                        </m:r>
                      </m:sub>
                    </m:sSub>
                  </m:oMath>
                </a14:m>
                <a:r>
                  <a:rPr lang="en-US" sz="2100" dirty="0"/>
                  <a:t> E[min(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/>
                        </m:ctrlPr>
                      </m:sSubPr>
                      <m:e>
                        <m:r>
                          <a:rPr lang="en-US" sz="2100" i="1"/>
                          <m:t>𝐷</m:t>
                        </m:r>
                      </m:e>
                      <m:sub>
                        <m:r>
                          <a:rPr lang="en-US" sz="2100" i="1"/>
                          <m:t>1</m:t>
                        </m:r>
                      </m:sub>
                    </m:sSub>
                  </m:oMath>
                </a14:m>
                <a:r>
                  <a:rPr lang="en-US" sz="2100" dirty="0"/>
                  <a:t>,max</a:t>
                </a:r>
                <a14:m>
                  <m:oMath xmlns:m="http://schemas.openxmlformats.org/officeDocument/2006/math">
                    <m:r>
                      <a:rPr lang="en-US" sz="2100" i="1"/>
                      <m:t>( </m:t>
                    </m:r>
                    <m:r>
                      <a:rPr lang="en-US" sz="2100" i="1"/>
                      <m:t>𝑦</m:t>
                    </m:r>
                    <m:r>
                      <a:rPr lang="en-US" sz="2100" i="1"/>
                      <m:t>,</m:t>
                    </m:r>
                    <m:r>
                      <a:rPr lang="en-US" sz="2100" i="1"/>
                      <m:t>𝑐</m:t>
                    </m:r>
                    <m:r>
                      <a:rPr lang="en-US" sz="2100" i="1"/>
                      <m:t>−</m:t>
                    </m:r>
                    <m:sSub>
                      <m:sSubPr>
                        <m:ctrlPr>
                          <a:rPr lang="en-US" sz="2100" i="1"/>
                        </m:ctrlPr>
                      </m:sSubPr>
                      <m:e>
                        <m:r>
                          <a:rPr lang="en-US" sz="2100" i="1"/>
                          <m:t>𝐷</m:t>
                        </m:r>
                      </m:e>
                      <m:sub>
                        <m:r>
                          <a:rPr lang="en-US" sz="2100" i="1"/>
                          <m:t>2</m:t>
                        </m:r>
                      </m:sub>
                    </m:sSub>
                  </m:oMath>
                </a14:m>
                <a:r>
                  <a:rPr lang="en-US" sz="2100" dirty="0"/>
                  <a:t>))</a:t>
                </a:r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goal </a:t>
                </a:r>
                <a:r>
                  <a:rPr lang="en-US" dirty="0"/>
                  <a:t>is to maximize W(</a:t>
                </a:r>
                <a:r>
                  <a:rPr lang="en-US" dirty="0" err="1"/>
                  <a:t>y,c</a:t>
                </a:r>
                <a:r>
                  <a:rPr lang="en-US" dirty="0"/>
                  <a:t>)</a:t>
                </a:r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6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68580" indent="0">
                  <a:buNone/>
                </a:pPr>
                <a:r>
                  <a:rPr lang="en-US" dirty="0" smtClean="0"/>
                  <a:t>Assume there is a request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𝑃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should we accept it</a:t>
                </a:r>
                <a:r>
                  <a:rPr lang="en-US" dirty="0" smtClean="0"/>
                  <a:t>?</a:t>
                </a:r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r>
                  <a:rPr lang="en-US" dirty="0" smtClean="0"/>
                  <a:t>	If </a:t>
                </a:r>
                <a:r>
                  <a:rPr lang="en-US" dirty="0"/>
                  <a:t>yes, we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𝑃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if no we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𝑃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𝐷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 ≥</m:t>
                    </m:r>
                    <m:r>
                      <a:rPr lang="en-US" i="1"/>
                      <m:t>𝑦</m:t>
                    </m:r>
                    <m:r>
                      <a:rPr lang="en-US" i="1"/>
                      <m:t>)</m:t>
                    </m:r>
                  </m:oMath>
                </a14:m>
                <a:endParaRPr lang="en-US" dirty="0"/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So </a:t>
                </a:r>
                <a:r>
                  <a:rPr lang="en-US" dirty="0"/>
                  <a:t>we answer yes if </a:t>
                </a: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𝑃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≥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𝑃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𝐷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 ≥</m:t>
                    </m:r>
                    <m:r>
                      <a:rPr lang="en-US" i="1"/>
                      <m:t>𝑦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and no otherwise</a:t>
                </a:r>
              </a:p>
              <a:p>
                <a:pPr marL="68580" indent="0">
                  <a:buNone/>
                </a:pPr>
                <a:endParaRPr lang="en-US" i="1" dirty="0" smtClean="0"/>
              </a:p>
              <a:p>
                <a:pPr marL="6858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i="1"/>
                      <m:t>𝑟</m:t>
                    </m:r>
                    <m:r>
                      <a:rPr lang="en-US" i="1"/>
                      <m:t>=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𝑃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𝑃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/>
                      <m:t>&lt;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𝑃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𝐷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 ≥</m:t>
                    </m:r>
                    <m:r>
                      <a:rPr lang="en-US" i="1"/>
                      <m:t>𝑦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 we protect c units</a:t>
                </a:r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0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9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Littlewood’s</a:t>
            </a:r>
            <a:r>
              <a:rPr lang="en-US" dirty="0" smtClean="0"/>
              <a:t> Rule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/>
                          </m:ctrlPr>
                        </m:sSubPr>
                        <m:e>
                          <m:r>
                            <a:rPr lang="en-US" i="1"/>
                            <m:t>𝑦</m:t>
                          </m:r>
                        </m:e>
                        <m:sub>
                          <m:r>
                            <a:rPr lang="en-US" i="1"/>
                            <m:t>𝑙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m:rPr>
                          <m:sty m:val="p"/>
                        </m:rPr>
                        <a:rPr lang="en-US"/>
                        <m:t>max</m:t>
                      </m:r>
                      <m:r>
                        <a:rPr lang="en-US" i="1"/>
                        <m:t>{</m:t>
                      </m:r>
                      <m:r>
                        <a:rPr lang="en-US" i="1"/>
                        <m:t>𝑦</m:t>
                      </m:r>
                      <m:r>
                        <a:rPr lang="en-US" i="1"/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0,1,2,…</m:t>
                          </m:r>
                        </m:e>
                      </m:d>
                      <m:r>
                        <a:rPr lang="en-US" i="1"/>
                        <m:t>: </m:t>
                      </m:r>
                      <m:r>
                        <a:rPr lang="en-US" i="1"/>
                        <m:t>𝑃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𝐷</m:t>
                              </m:r>
                            </m:e>
                            <m:sub>
                              <m:r>
                                <a:rPr lang="en-US" i="1"/>
                                <m:t>𝑙</m:t>
                              </m:r>
                            </m:sub>
                          </m:sSub>
                          <m:r>
                            <a:rPr lang="en-US" i="1"/>
                            <m:t>≥</m:t>
                          </m:r>
                          <m:r>
                            <a:rPr lang="en-US" i="1"/>
                            <m:t>𝑦</m:t>
                          </m:r>
                        </m:e>
                      </m:d>
                      <m:r>
                        <a:rPr lang="en-US" i="1"/>
                        <m:t>&gt;</m:t>
                      </m:r>
                      <m:r>
                        <a:rPr lang="en-US" i="1"/>
                        <m:t>𝑟</m:t>
                      </m:r>
                      <m:r>
                        <a:rPr lang="en-US" i="1"/>
                        <m:t>}</m:t>
                      </m:r>
                    </m:oMath>
                  </m:oMathPara>
                </a14:m>
                <a:endParaRPr lang="en-US" dirty="0"/>
              </a:p>
              <a:p>
                <a:pPr marL="68580" indent="0">
                  <a:buNone/>
                </a:pPr>
                <a:r>
                  <a:rPr lang="en-US" dirty="0"/>
                  <a:t>Protect y(c)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𝑙</m:t>
                        </m:r>
                      </m:sub>
                    </m:sSub>
                  </m:oMath>
                </a14:m>
                <a:r>
                  <a:rPr lang="en-US" dirty="0"/>
                  <a:t> for full fare and allow c-y(c) to book at discount fare. </a:t>
                </a:r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Example</a:t>
                </a:r>
                <a:r>
                  <a:rPr lang="en-US" dirty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𝐷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~</m:t>
                    </m:r>
                    <m:r>
                      <a:rPr lang="en-US" i="1"/>
                      <m:t>𝑃𝑜𝑖𝑠𝑠𝑜𝑛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80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𝑃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𝐷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=</m:t>
                        </m:r>
                        <m:r>
                          <a:rPr lang="en-US" i="1"/>
                          <m:t>𝑘</m:t>
                        </m:r>
                      </m:e>
                    </m:d>
                    <m:r>
                      <a:rPr lang="en-US" i="1"/>
                      <m:t>= 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𝑒</m:t>
                        </m:r>
                      </m:e>
                      <m:sup>
                        <m:r>
                          <a:rPr lang="en-US" i="1"/>
                          <m:t>−80</m:t>
                        </m:r>
                      </m:sup>
                    </m:sSup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80</m:t>
                            </m:r>
                          </m:e>
                          <m:sup>
                            <m:r>
                              <a:rPr lang="en-US" i="1"/>
                              <m:t>𝑘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𝑘</m:t>
                        </m:r>
                        <m:r>
                          <a:rPr lang="en-US" i="1"/>
                          <m:t>!</m:t>
                        </m:r>
                      </m:den>
                    </m:f>
                    <m:r>
                      <a:rPr lang="en-US" i="1"/>
                      <m:t> </m:t>
                    </m:r>
                    <m:r>
                      <a:rPr lang="en-US" i="1"/>
                      <m:t>𝑘</m:t>
                    </m:r>
                    <m:r>
                      <a:rPr lang="en-US" i="1"/>
                      <m:t>=0.1.2….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𝑃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b="0" i="1" smtClean="0">
                        <a:latin typeface="Cambria Math"/>
                      </a:rPr>
                      <m:t>$</m:t>
                    </m:r>
                    <m:r>
                      <a:rPr lang="en-US" i="1"/>
                      <m:t>100; 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𝑃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b="0" i="1" smtClean="0">
                        <a:latin typeface="Cambria Math"/>
                      </a:rPr>
                      <m:t>$</m:t>
                    </m:r>
                    <m:r>
                      <a:rPr lang="en-US" i="1"/>
                      <m:t>60;</m:t>
                    </m:r>
                  </m:oMath>
                </a14:m>
                <a:endParaRPr lang="en-US" dirty="0"/>
              </a:p>
              <a:p>
                <a:pPr marL="68580" indent="0">
                  <a:buNone/>
                </a:pPr>
                <a:endParaRPr lang="en-US" i="1" dirty="0" smtClean="0"/>
              </a:p>
              <a:p>
                <a:pPr marL="68580" indent="0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𝑟</m:t>
                    </m:r>
                    <m:r>
                      <a:rPr lang="en-US" i="1"/>
                      <m:t>=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60</m:t>
                        </m:r>
                      </m:num>
                      <m:den>
                        <m:r>
                          <a:rPr lang="en-US" i="1"/>
                          <m:t>100</m:t>
                        </m:r>
                      </m:den>
                    </m:f>
                    <m:r>
                      <a:rPr lang="en-US" i="1"/>
                      <m:t>=0.6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↔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𝑙</m:t>
                        </m:r>
                      </m:sub>
                    </m:sSub>
                    <m:r>
                      <a:rPr lang="en-US" i="1"/>
                      <m:t>=78. 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:r>
                  <a:rPr lang="en-US" dirty="0"/>
                  <a:t>c=100 allow 22 units to book at $60.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:r>
                  <a:rPr lang="en-US" dirty="0"/>
                  <a:t>c = 50, protect all of capacity for full fare. </a:t>
                </a:r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7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Simulation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/>
              </a:rPr>
              <a:t>clear </a:t>
            </a:r>
            <a:r>
              <a:rPr lang="en-US" sz="1400" dirty="0">
                <a:solidFill>
                  <a:srgbClr val="A020F0"/>
                </a:solidFill>
                <a:latin typeface="Courier New"/>
              </a:rPr>
              <a:t>all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/>
              </a:rPr>
              <a:t>capacity  = 100;   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/>
              </a:rPr>
              <a:t>protected = 60;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/>
              </a:rPr>
              <a:t>lambda1   = 40;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/>
              </a:rPr>
              <a:t>price1    = 499;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/>
              </a:rPr>
              <a:t>price2    = 99;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= 1:100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/>
              </a:rPr>
              <a:t>    Demand2(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) = min(75, capacity-protected);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/>
              </a:rPr>
              <a:t>    Demand1(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) = min(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poissrnd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(lambda1),capacity-Demand2(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/>
              </a:rPr>
              <a:t>    revenue(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) = (price2*Demand2(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)) + (price1*Demand1(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pPr marL="6858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/>
              </a:rPr>
              <a:t>mean(revenue)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1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173</TotalTime>
  <Words>442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 Dynamic Pricing</vt:lpstr>
      <vt:lpstr>Problem Definition</vt:lpstr>
      <vt:lpstr>Extreme Strategies</vt:lpstr>
      <vt:lpstr>Hybrid Strategy</vt:lpstr>
      <vt:lpstr>Marginal Analysis</vt:lpstr>
      <vt:lpstr>Littlewood’s Rule</vt:lpstr>
      <vt:lpstr>Matlab Simulation 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Pricing</dc:title>
  <dc:creator>Byrne, William</dc:creator>
  <cp:lastModifiedBy>Byrne, William</cp:lastModifiedBy>
  <cp:revision>18</cp:revision>
  <dcterms:created xsi:type="dcterms:W3CDTF">2006-08-16T00:00:00Z</dcterms:created>
  <dcterms:modified xsi:type="dcterms:W3CDTF">2013-04-10T21:06:40Z</dcterms:modified>
</cp:coreProperties>
</file>