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Approximation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72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Knapsack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Instance</a:t>
            </a:r>
            <a:r>
              <a:rPr lang="en-US" b="1" dirty="0"/>
              <a:t>: </a:t>
            </a:r>
            <a:r>
              <a:rPr lang="en-US" dirty="0"/>
              <a:t>Given a set of </a:t>
            </a:r>
            <a:r>
              <a:rPr lang="en-US" dirty="0" smtClean="0"/>
              <a:t>n items</a:t>
            </a:r>
            <a:r>
              <a:rPr lang="en-US" dirty="0"/>
              <a:t>, each with a weight </a:t>
            </a:r>
            <a:r>
              <a:rPr lang="en-US" dirty="0" err="1" smtClean="0"/>
              <a:t>w</a:t>
            </a:r>
            <a:r>
              <a:rPr lang="en-US" sz="1600" dirty="0" err="1" smtClean="0"/>
              <a:t>i</a:t>
            </a:r>
            <a:r>
              <a:rPr lang="en-US" dirty="0" smtClean="0"/>
              <a:t> and </a:t>
            </a:r>
            <a:r>
              <a:rPr lang="en-US" dirty="0"/>
              <a:t>a </a:t>
            </a:r>
            <a:r>
              <a:rPr lang="en-US" dirty="0" smtClean="0"/>
              <a:t>value v</a:t>
            </a:r>
            <a:r>
              <a:rPr lang="en-US" sz="1400" dirty="0" smtClean="0"/>
              <a:t>i</a:t>
            </a:r>
            <a:r>
              <a:rPr lang="en-US" dirty="0" smtClean="0"/>
              <a:t> and a capacity W, for the knapsack.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Question: </a:t>
            </a:r>
            <a:r>
              <a:rPr lang="en-US" dirty="0" smtClean="0"/>
              <a:t>Determine </a:t>
            </a:r>
            <a:r>
              <a:rPr lang="en-US" dirty="0"/>
              <a:t>the count of each item to include in a collection so that the total weight is less than or equal to a given </a:t>
            </a:r>
            <a:r>
              <a:rPr lang="en-US" dirty="0" smtClean="0"/>
              <a:t>capacity of he knapsack.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Computational Complexity: </a:t>
            </a:r>
            <a:r>
              <a:rPr lang="en-US" dirty="0"/>
              <a:t>NP-Hard (meaning, there is no known polynomial time algorithm that can solve this and there is know algorithm that can solve this Non-deterministically in polynomial time.)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603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Approximation Algorithm for Knapsack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Sort all items in value/weight order</a:t>
            </a:r>
          </a:p>
          <a:p>
            <a:r>
              <a:rPr lang="en-US" dirty="0" smtClean="0"/>
              <a:t>While sack has room</a:t>
            </a:r>
          </a:p>
          <a:p>
            <a:pPr lvl="1"/>
            <a:r>
              <a:rPr lang="en-US" dirty="0" smtClean="0"/>
              <a:t>Load as many of the most value/weight in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Guarantee to fill up at lease W/2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7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Clique, Independent Set, Vertex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Problem: </a:t>
            </a:r>
            <a:r>
              <a:rPr lang="en-US" b="1" dirty="0"/>
              <a:t>Vertex Cover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Instance: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Given a graph G=(V,E) and a number k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V.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Question: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Does the graph have a vertex cover of size k or less?  That is, is there a subset of vertices in V such that for all (</a:t>
            </a:r>
            <a:r>
              <a:rPr lang="en-US" dirty="0" err="1"/>
              <a:t>u,v</a:t>
            </a:r>
            <a:r>
              <a:rPr lang="en-US" dirty="0"/>
              <a:t>) in E, at least 1 of the endpoints u or v will be in the vertex cover set of vertices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Problem: </a:t>
            </a:r>
            <a:r>
              <a:rPr lang="en-US" b="1" dirty="0" smtClean="0"/>
              <a:t>Clique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Instance: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graph G=(V,E) and a positive integer k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|V|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Question: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Does G contain a subset V’ </a:t>
            </a:r>
            <a:r>
              <a:rPr lang="en-US" dirty="0">
                <a:sym typeface="Symbol"/>
              </a:rPr>
              <a:t></a:t>
            </a:r>
            <a:r>
              <a:rPr lang="en-US" dirty="0"/>
              <a:t> V such that every 2 vertices in V’ are joined by an edge in E and |V’| &gt; k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Problem: </a:t>
            </a:r>
            <a:r>
              <a:rPr lang="en-US" b="1" dirty="0" smtClean="0"/>
              <a:t>Independent </a:t>
            </a:r>
            <a:r>
              <a:rPr lang="en-US" b="1" dirty="0"/>
              <a:t>Set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Instance: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 graph G=(V,E) and a positive integer k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|V|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Question: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Does G contain a subset V’ </a:t>
            </a:r>
            <a:r>
              <a:rPr lang="en-US" dirty="0">
                <a:sym typeface="Symbol"/>
              </a:rPr>
              <a:t></a:t>
            </a:r>
            <a:r>
              <a:rPr lang="en-US" dirty="0"/>
              <a:t> V such that for all (</a:t>
            </a:r>
            <a:r>
              <a:rPr lang="en-US" dirty="0" err="1"/>
              <a:t>u,v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</a:t>
            </a:r>
            <a:r>
              <a:rPr lang="en-US" dirty="0"/>
              <a:t> V’, the edge (</a:t>
            </a:r>
            <a:r>
              <a:rPr lang="en-US" dirty="0" err="1"/>
              <a:t>u,v</a:t>
            </a:r>
            <a:r>
              <a:rPr lang="en-US" dirty="0"/>
              <a:t>) does not exist in 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3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VC, IS and Clique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For any graph G=(V,E) and subset V’ </a:t>
            </a:r>
            <a:r>
              <a:rPr lang="en-US" sz="2800" dirty="0">
                <a:sym typeface="Symbol"/>
              </a:rPr>
              <a:t></a:t>
            </a:r>
            <a:r>
              <a:rPr lang="en-US" sz="2800" dirty="0"/>
              <a:t> V, the following statements are equivalent</a:t>
            </a:r>
            <a:endParaRPr lang="en-US" sz="4000" dirty="0"/>
          </a:p>
          <a:p>
            <a:pPr marL="320040" lvl="1" indent="0">
              <a:buNone/>
            </a:pPr>
            <a:r>
              <a:rPr lang="en-US" dirty="0"/>
              <a:t>V’ is a vertex cover of G</a:t>
            </a:r>
            <a:endParaRPr lang="en-US" sz="3600" dirty="0"/>
          </a:p>
          <a:p>
            <a:pPr marL="320040" lvl="1" indent="0">
              <a:buNone/>
            </a:pPr>
            <a:r>
              <a:rPr lang="en-US" dirty="0"/>
              <a:t>V – V’ is an independent set of G</a:t>
            </a:r>
            <a:endParaRPr lang="en-US" sz="3600" dirty="0"/>
          </a:p>
          <a:p>
            <a:pPr marL="320040" lvl="1" indent="0">
              <a:buNone/>
            </a:pPr>
            <a:r>
              <a:rPr lang="en-US" dirty="0"/>
              <a:t>V – V’ is a clique in the compliment graph </a:t>
            </a:r>
            <a:r>
              <a:rPr lang="en-US" dirty="0" err="1" smtClean="0"/>
              <a:t>G</a:t>
            </a:r>
            <a:r>
              <a:rPr lang="en-US" sz="1800" dirty="0" err="1" smtClean="0"/>
              <a:t>c</a:t>
            </a:r>
            <a:r>
              <a:rPr lang="en-US" dirty="0" smtClean="0"/>
              <a:t>  </a:t>
            </a:r>
            <a:r>
              <a:rPr lang="en-US" dirty="0"/>
              <a:t>of G.</a:t>
            </a:r>
            <a:endParaRPr lang="en-US" sz="3600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4000" dirty="0"/>
          </a:p>
          <a:p>
            <a:pPr marL="0" indent="0">
              <a:buNone/>
            </a:pPr>
            <a:r>
              <a:rPr lang="en-US" sz="2800" dirty="0"/>
              <a:t>Consequently, inputs of the three problems, Vertex Cover, Independent Set and Clique can all be converted to each other in polynomial time.  Since answers to each can be checked in poly-time, these problems are all </a:t>
            </a:r>
            <a:r>
              <a:rPr lang="en-US" sz="2800" dirty="0">
                <a:solidFill>
                  <a:srgbClr val="FF0000"/>
                </a:solidFill>
              </a:rPr>
              <a:t>NP-complete.</a:t>
            </a: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5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Algorithm for 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APPROX-VERTEX-COVER</a:t>
            </a:r>
          </a:p>
          <a:p>
            <a:pPr marL="0" indent="0">
              <a:buNone/>
            </a:pPr>
            <a:r>
              <a:rPr lang="en-US" dirty="0"/>
              <a:t>   C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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E’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E[G]</a:t>
            </a:r>
          </a:p>
          <a:p>
            <a:pPr marL="0" indent="0">
              <a:buNone/>
            </a:pPr>
            <a:r>
              <a:rPr lang="en-US" dirty="0"/>
              <a:t>   While E’ </a:t>
            </a:r>
            <a:r>
              <a:rPr lang="en-US" dirty="0">
                <a:sym typeface="Symbol"/>
              </a:rPr>
              <a:t>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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Let (</a:t>
            </a:r>
            <a:r>
              <a:rPr lang="en-US" dirty="0" err="1"/>
              <a:t>u,v</a:t>
            </a:r>
            <a:r>
              <a:rPr lang="en-US" dirty="0"/>
              <a:t>) be an arbitrary edge of E’</a:t>
            </a:r>
          </a:p>
          <a:p>
            <a:pPr marL="0" indent="0">
              <a:buNone/>
            </a:pPr>
            <a:r>
              <a:rPr lang="en-US" dirty="0"/>
              <a:t>        C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C </a:t>
            </a:r>
            <a:r>
              <a:rPr lang="en-US" dirty="0">
                <a:sym typeface="Symbol"/>
              </a:rPr>
              <a:t></a:t>
            </a:r>
            <a:r>
              <a:rPr lang="en-US" dirty="0"/>
              <a:t> {</a:t>
            </a:r>
            <a:r>
              <a:rPr lang="en-US" dirty="0" err="1"/>
              <a:t>u,v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     Remove from E’ every edge incident on either u or v</a:t>
            </a:r>
          </a:p>
          <a:p>
            <a:pPr marL="0" indent="0">
              <a:buNone/>
            </a:pPr>
            <a:r>
              <a:rPr lang="en-US" dirty="0"/>
              <a:t>        Return C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This algorithm runs O(E) using an appropriate data structure for E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APPROX-VC has a ratio bond of 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4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Algorithm for Clique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Approx</a:t>
            </a:r>
            <a:r>
              <a:rPr lang="en-US" dirty="0" smtClean="0"/>
              <a:t>-max-clique(G)</a:t>
            </a:r>
          </a:p>
          <a:p>
            <a:pPr>
              <a:buFontTx/>
              <a:buChar char="-"/>
            </a:pPr>
            <a:r>
              <a:rPr lang="en-US" dirty="0" smtClean="0"/>
              <a:t>Compute </a:t>
            </a:r>
            <a:r>
              <a:rPr lang="en-US" dirty="0" err="1" smtClean="0"/>
              <a:t>Gc</a:t>
            </a:r>
            <a:r>
              <a:rPr lang="en-US" dirty="0" smtClean="0"/>
              <a:t> (compliment of G)</a:t>
            </a:r>
          </a:p>
          <a:p>
            <a:pPr>
              <a:buFontTx/>
              <a:buChar char="-"/>
            </a:pPr>
            <a:r>
              <a:rPr lang="en-US" dirty="0" smtClean="0"/>
              <a:t>V’ = </a:t>
            </a:r>
            <a:r>
              <a:rPr lang="en-US" dirty="0" err="1" smtClean="0"/>
              <a:t>approx</a:t>
            </a:r>
            <a:r>
              <a:rPr lang="en-US" dirty="0" smtClean="0"/>
              <a:t>-min-vertex-cover(</a:t>
            </a:r>
            <a:r>
              <a:rPr lang="en-US" dirty="0" err="1" smtClean="0"/>
              <a:t>Gc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n-US" dirty="0" smtClean="0"/>
              <a:t>V-V’ is the max clique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Traveling Salesman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Problem: </a:t>
            </a:r>
            <a:r>
              <a:rPr lang="en-US" dirty="0" smtClean="0"/>
              <a:t>Traveling Salesman</a:t>
            </a:r>
          </a:p>
          <a:p>
            <a:pPr marL="0" indent="0">
              <a:buNone/>
            </a:pPr>
            <a:r>
              <a:rPr lang="en-US" b="1" dirty="0" smtClean="0"/>
              <a:t>Instance: </a:t>
            </a:r>
            <a:r>
              <a:rPr lang="en-US" dirty="0" smtClean="0"/>
              <a:t>Given </a:t>
            </a:r>
            <a:r>
              <a:rPr lang="en-US" dirty="0"/>
              <a:t>a list of cities and their pairwise </a:t>
            </a:r>
            <a:r>
              <a:rPr lang="en-US" dirty="0" smtClean="0"/>
              <a:t>distances. </a:t>
            </a:r>
          </a:p>
          <a:p>
            <a:pPr marL="0" indent="0">
              <a:buNone/>
            </a:pPr>
            <a:r>
              <a:rPr lang="en-US" b="1" dirty="0" smtClean="0"/>
              <a:t>Question: </a:t>
            </a:r>
            <a:r>
              <a:rPr lang="en-US" dirty="0" smtClean="0"/>
              <a:t>Find </a:t>
            </a:r>
            <a:r>
              <a:rPr lang="en-US" dirty="0"/>
              <a:t>a shortest possible tour that visits each city exactly </a:t>
            </a:r>
            <a:r>
              <a:rPr lang="en-US" dirty="0" smtClean="0"/>
              <a:t>once?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Computational Complexity: </a:t>
            </a:r>
            <a:r>
              <a:rPr lang="en-US" dirty="0" smtClean="0"/>
              <a:t>NP-Hard (meaning, there is no known polynomial time algorithm that can solve this and there is know algorithm that can solve this Non-deterministically in polynomial time.)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6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Algorithm for TSP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2782972"/>
            <a:ext cx="8071965" cy="1865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87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</TotalTime>
  <Words>465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Approximation Algorithms</vt:lpstr>
      <vt:lpstr>Knapsack Problem</vt:lpstr>
      <vt:lpstr>Approximation Algorithm for Knapsack</vt:lpstr>
      <vt:lpstr>Clique, Independent Set, Vertex Cover</vt:lpstr>
      <vt:lpstr>VC, IS and Clique Equivalence</vt:lpstr>
      <vt:lpstr>Approximation Algorithm for VC</vt:lpstr>
      <vt:lpstr>Approximation Algorithm for Clique</vt:lpstr>
      <vt:lpstr>Traveling Salesman Problem</vt:lpstr>
      <vt:lpstr>Approximation Algorithm for TSP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Algorithms</dc:title>
  <dc:creator/>
  <cp:lastModifiedBy>bbyrne</cp:lastModifiedBy>
  <cp:revision>7</cp:revision>
  <dcterms:created xsi:type="dcterms:W3CDTF">2006-08-16T00:00:00Z</dcterms:created>
  <dcterms:modified xsi:type="dcterms:W3CDTF">2011-08-10T21:06:18Z</dcterms:modified>
</cp:coreProperties>
</file>