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57" r:id="rId4"/>
    <p:sldId id="259" r:id="rId5"/>
    <p:sldId id="258" r:id="rId6"/>
    <p:sldId id="260" r:id="rId7"/>
    <p:sldId id="261" r:id="rId8"/>
    <p:sldId id="262" r:id="rId9"/>
    <p:sldId id="263" r:id="rId10"/>
    <p:sldId id="264" r:id="rId11"/>
    <p:sldId id="268" r:id="rId12"/>
    <p:sldId id="269" r:id="rId13"/>
    <p:sldId id="265" r:id="rId14"/>
    <p:sldId id="266" r:id="rId15"/>
    <p:sldId id="267" r:id="rId16"/>
    <p:sldId id="276" r:id="rId17"/>
    <p:sldId id="277" r:id="rId18"/>
    <p:sldId id="270" r:id="rId19"/>
    <p:sldId id="273" r:id="rId20"/>
    <p:sldId id="275" r:id="rId21"/>
    <p:sldId id="278" r:id="rId22"/>
    <p:sldId id="27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6CA1E6-6754-4199-832A-71F997F9BE50}"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239265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CA1E6-6754-4199-832A-71F997F9BE50}"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4040749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CA1E6-6754-4199-832A-71F997F9BE50}"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419261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CA1E6-6754-4199-832A-71F997F9BE50}"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125831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6CA1E6-6754-4199-832A-71F997F9BE50}"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415730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6CA1E6-6754-4199-832A-71F997F9BE50}"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4129954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6CA1E6-6754-4199-832A-71F997F9BE50}" type="datetimeFigureOut">
              <a:rPr lang="en-US" smtClean="0"/>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273706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6CA1E6-6754-4199-832A-71F997F9BE50}" type="datetimeFigureOut">
              <a:rPr lang="en-US" smtClean="0"/>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66168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6CA1E6-6754-4199-832A-71F997F9BE50}" type="datetimeFigureOut">
              <a:rPr lang="en-US" smtClean="0"/>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3406292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6CA1E6-6754-4199-832A-71F997F9BE50}"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192694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6CA1E6-6754-4199-832A-71F997F9BE50}"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4201099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6CA1E6-6754-4199-832A-71F997F9BE50}" type="datetimeFigureOut">
              <a:rPr lang="en-US" smtClean="0"/>
              <a:t>6/19/2016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BAC4B-436F-4714-A02A-15DA805B0AFB}" type="slidenum">
              <a:rPr lang="en-US" smtClean="0"/>
              <a:t>‹#›</a:t>
            </a:fld>
            <a:endParaRPr lang="en-US"/>
          </a:p>
        </p:txBody>
      </p:sp>
    </p:spTree>
    <p:extLst>
      <p:ext uri="{BB962C8B-B14F-4D97-AF65-F5344CB8AC3E}">
        <p14:creationId xmlns:p14="http://schemas.microsoft.com/office/powerpoint/2010/main" val="4067121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Chomsky Hierarchy</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Regular</a:t>
            </a:r>
          </a:p>
          <a:p>
            <a:r>
              <a:rPr lang="en-US" dirty="0" smtClean="0"/>
              <a:t>Context Free</a:t>
            </a:r>
          </a:p>
          <a:p>
            <a:r>
              <a:rPr lang="en-US" dirty="0" smtClean="0"/>
              <a:t>Context Sensitive</a:t>
            </a:r>
          </a:p>
          <a:p>
            <a:r>
              <a:rPr lang="en-US" dirty="0" smtClean="0"/>
              <a:t>Recursive Enumerable</a:t>
            </a:r>
            <a:endParaRPr lang="en-US" dirty="0"/>
          </a:p>
        </p:txBody>
      </p:sp>
    </p:spTree>
    <p:extLst>
      <p:ext uri="{BB962C8B-B14F-4D97-AF65-F5344CB8AC3E}">
        <p14:creationId xmlns:p14="http://schemas.microsoft.com/office/powerpoint/2010/main" val="9836095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Properties of Context Free Languages</a:t>
            </a:r>
            <a:endParaRPr lang="en-US" dirty="0"/>
          </a:p>
        </p:txBody>
      </p:sp>
      <p:sp>
        <p:nvSpPr>
          <p:cNvPr id="3" name="Content Placeholder 2"/>
          <p:cNvSpPr>
            <a:spLocks noGrp="1"/>
          </p:cNvSpPr>
          <p:nvPr>
            <p:ph idx="1"/>
          </p:nvPr>
        </p:nvSpPr>
        <p:spPr/>
        <p:txBody>
          <a:bodyPr/>
          <a:lstStyle/>
          <a:p>
            <a:r>
              <a:rPr lang="en-US" dirty="0" smtClean="0"/>
              <a:t>Are decided by a FA with a Stack </a:t>
            </a:r>
          </a:p>
          <a:p>
            <a:pPr marL="0" indent="0">
              <a:buNone/>
            </a:pPr>
            <a:r>
              <a:rPr lang="en-US" dirty="0"/>
              <a:t> </a:t>
            </a:r>
            <a:r>
              <a:rPr lang="en-US" dirty="0" smtClean="0"/>
              <a:t>       (</a:t>
            </a:r>
            <a:r>
              <a:rPr lang="en-US" dirty="0" err="1" smtClean="0"/>
              <a:t>a.k.a</a:t>
            </a:r>
            <a:r>
              <a:rPr lang="en-US" dirty="0" smtClean="0"/>
              <a:t> Pushdown Automata)</a:t>
            </a:r>
          </a:p>
          <a:p>
            <a:pPr marL="0" indent="0">
              <a:buNone/>
            </a:pPr>
            <a:endParaRPr lang="en-US" dirty="0" smtClean="0"/>
          </a:p>
          <a:p>
            <a:r>
              <a:rPr lang="en-US" dirty="0" smtClean="0"/>
              <a:t>Expressed by a Context Free Grammar</a:t>
            </a:r>
          </a:p>
          <a:p>
            <a:endParaRPr lang="en-US" dirty="0" smtClean="0"/>
          </a:p>
          <a:p>
            <a:pPr marL="0" indent="0">
              <a:buNone/>
            </a:pPr>
            <a:endParaRPr lang="en-US" dirty="0"/>
          </a:p>
        </p:txBody>
      </p:sp>
    </p:spTree>
    <p:extLst>
      <p:ext uri="{BB962C8B-B14F-4D97-AF65-F5344CB8AC3E}">
        <p14:creationId xmlns:p14="http://schemas.microsoft.com/office/powerpoint/2010/main" val="4054949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Subset of English Grammar</a:t>
            </a:r>
            <a:endParaRPr lang="en-US" dirty="0"/>
          </a:p>
        </p:txBody>
      </p:sp>
      <p:sp>
        <p:nvSpPr>
          <p:cNvPr id="3" name="Content Placeholder 2"/>
          <p:cNvSpPr>
            <a:spLocks noGrp="1"/>
          </p:cNvSpPr>
          <p:nvPr>
            <p:ph idx="1"/>
          </p:nvPr>
        </p:nvSpPr>
        <p:spPr/>
        <p:txBody>
          <a:bodyPr/>
          <a:lstStyle/>
          <a:p>
            <a:pPr marL="0" indent="0">
              <a:buNone/>
            </a:pPr>
            <a:r>
              <a:rPr lang="en-US" dirty="0" smtClean="0"/>
              <a:t>&lt;Sentence&gt; </a:t>
            </a:r>
            <a:r>
              <a:rPr lang="en-US" dirty="0" smtClean="0">
                <a:sym typeface="Wingdings" panose="05000000000000000000" pitchFamily="2" charset="2"/>
              </a:rPr>
              <a:t> &lt;Subject&gt;&lt;Predicate&gt;</a:t>
            </a:r>
          </a:p>
          <a:p>
            <a:pPr marL="0" indent="0">
              <a:buNone/>
            </a:pPr>
            <a:r>
              <a:rPr lang="en-US" dirty="0" smtClean="0">
                <a:sym typeface="Wingdings" panose="05000000000000000000" pitchFamily="2" charset="2"/>
              </a:rPr>
              <a:t>&lt;Subject&gt;     &lt;Adjective&gt;&lt;Subject&gt; | &lt;Noun&gt;</a:t>
            </a:r>
          </a:p>
          <a:p>
            <a:pPr marL="0" indent="0">
              <a:buNone/>
            </a:pPr>
            <a:r>
              <a:rPr lang="en-US" dirty="0" smtClean="0">
                <a:sym typeface="Wingdings" panose="05000000000000000000" pitchFamily="2" charset="2"/>
              </a:rPr>
              <a:t>&lt;Predicate&gt;  &lt;adverb&gt;&lt;Predicate&gt; | &lt;Verb&gt;</a:t>
            </a:r>
          </a:p>
          <a:p>
            <a:pPr marL="0" indent="0">
              <a:buNone/>
            </a:pPr>
            <a:r>
              <a:rPr lang="en-US" dirty="0" smtClean="0">
                <a:sym typeface="Wingdings" panose="05000000000000000000" pitchFamily="2" charset="2"/>
              </a:rPr>
              <a:t>&lt;Adjective&gt;  “the” | “brown” | “big” …</a:t>
            </a:r>
          </a:p>
          <a:p>
            <a:pPr marL="0" indent="0">
              <a:buNone/>
            </a:pPr>
            <a:r>
              <a:rPr lang="en-US" dirty="0" smtClean="0">
                <a:sym typeface="Wingdings" panose="05000000000000000000" pitchFamily="2" charset="2"/>
              </a:rPr>
              <a:t>&lt;Adverb&gt;      “loudly” | “</a:t>
            </a:r>
            <a:r>
              <a:rPr lang="en-US" dirty="0" err="1" smtClean="0">
                <a:sym typeface="Wingdings" panose="05000000000000000000" pitchFamily="2" charset="2"/>
              </a:rPr>
              <a:t>quitely</a:t>
            </a:r>
            <a:r>
              <a:rPr lang="en-US" dirty="0" smtClean="0">
                <a:sym typeface="Wingdings" panose="05000000000000000000" pitchFamily="2" charset="2"/>
              </a:rPr>
              <a:t>” …</a:t>
            </a:r>
          </a:p>
          <a:p>
            <a:pPr marL="0" indent="0">
              <a:buNone/>
            </a:pPr>
            <a:r>
              <a:rPr lang="en-US" dirty="0" smtClean="0">
                <a:sym typeface="Wingdings" panose="05000000000000000000" pitchFamily="2" charset="2"/>
              </a:rPr>
              <a:t>&lt;Noun&gt;         “dog” | “person”  …</a:t>
            </a:r>
          </a:p>
          <a:p>
            <a:pPr marL="0" indent="0">
              <a:buNone/>
            </a:pPr>
            <a:r>
              <a:rPr lang="en-US" dirty="0" smtClean="0">
                <a:sym typeface="Wingdings" panose="05000000000000000000" pitchFamily="2" charset="2"/>
              </a:rPr>
              <a:t>&lt;Verb&gt;           “barked” | “spoke” …</a:t>
            </a:r>
            <a:endParaRPr lang="en-US" dirty="0"/>
          </a:p>
        </p:txBody>
      </p:sp>
    </p:spTree>
    <p:extLst>
      <p:ext uri="{BB962C8B-B14F-4D97-AF65-F5344CB8AC3E}">
        <p14:creationId xmlns:p14="http://schemas.microsoft.com/office/powerpoint/2010/main" val="27120770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 this sentence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solidFill>
                  <a:srgbClr val="FF0000"/>
                </a:solidFill>
              </a:rPr>
              <a:t>The big brown dog loudly barked. </a:t>
            </a:r>
          </a:p>
          <a:p>
            <a:pPr marL="0" indent="0">
              <a:buNone/>
            </a:pPr>
            <a:r>
              <a:rPr lang="en-US" dirty="0" smtClean="0"/>
              <a:t>&lt;Sentence&gt;</a:t>
            </a:r>
          </a:p>
          <a:p>
            <a:pPr marL="0" indent="0">
              <a:buNone/>
            </a:pPr>
            <a:r>
              <a:rPr lang="en-US" dirty="0" smtClean="0"/>
              <a:t>&lt;Subject&gt;&lt;Predicate&gt;</a:t>
            </a:r>
          </a:p>
          <a:p>
            <a:pPr marL="0" indent="0">
              <a:buNone/>
            </a:pPr>
            <a:r>
              <a:rPr lang="en-US" dirty="0" smtClean="0"/>
              <a:t>The &lt;Subject&gt;&lt;Predicate&gt;</a:t>
            </a:r>
          </a:p>
          <a:p>
            <a:pPr marL="0" indent="0">
              <a:buNone/>
            </a:pPr>
            <a:r>
              <a:rPr lang="en-US" dirty="0" smtClean="0"/>
              <a:t>The big &lt;Subject&gt;&lt;Predicate&gt;</a:t>
            </a:r>
          </a:p>
          <a:p>
            <a:pPr marL="0" indent="0">
              <a:buNone/>
            </a:pPr>
            <a:r>
              <a:rPr lang="en-US" dirty="0" smtClean="0"/>
              <a:t>The big brown &lt;Subject&gt;&lt;Predicate&gt;</a:t>
            </a:r>
          </a:p>
          <a:p>
            <a:pPr marL="0" indent="0">
              <a:buNone/>
            </a:pPr>
            <a:r>
              <a:rPr lang="en-US" dirty="0" smtClean="0"/>
              <a:t>The big brown &lt;Noun&gt;&lt;Predicate&gt;</a:t>
            </a:r>
          </a:p>
          <a:p>
            <a:pPr marL="0" indent="0">
              <a:buNone/>
            </a:pPr>
            <a:r>
              <a:rPr lang="en-US" dirty="0" smtClean="0"/>
              <a:t>The big brown Dog&lt;Predicate&gt;</a:t>
            </a:r>
          </a:p>
          <a:p>
            <a:pPr marL="0" indent="0">
              <a:buNone/>
            </a:pPr>
            <a:r>
              <a:rPr lang="en-US" dirty="0" smtClean="0"/>
              <a:t>The big brown Dog barked &lt;Predicate&gt;</a:t>
            </a:r>
          </a:p>
          <a:p>
            <a:pPr marL="0" indent="0">
              <a:buNone/>
            </a:pPr>
            <a:r>
              <a:rPr lang="en-US" dirty="0" smtClean="0"/>
              <a:t>The big brown Dog loudly &lt;verb&gt;</a:t>
            </a:r>
          </a:p>
          <a:p>
            <a:pPr marL="0" indent="0">
              <a:buNone/>
            </a:pPr>
            <a:r>
              <a:rPr lang="en-US" dirty="0" smtClean="0"/>
              <a:t>The big brown Dog loudly barked. </a:t>
            </a:r>
            <a:r>
              <a:rPr lang="en-US" dirty="0" smtClean="0">
                <a:solidFill>
                  <a:srgbClr val="FF0000"/>
                </a:solidFill>
                <a:sym typeface="Wingdings" panose="05000000000000000000" pitchFamily="2" charset="2"/>
              </a:rPr>
              <a:t> yes</a:t>
            </a:r>
            <a:endParaRPr lang="en-US" dirty="0" smtClean="0">
              <a:solidFill>
                <a:srgbClr val="FF0000"/>
              </a:solidFill>
            </a:endParaRP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050842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this language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10000"/>
              </a:bodyPr>
              <a:lstStyle/>
              <a:p>
                <a:pPr marL="0" lvl="1" indent="0">
                  <a:buNone/>
                </a:pPr>
                <a:r>
                  <a:rPr lang="en-US" dirty="0" smtClean="0"/>
                  <a:t>L = {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a:rPr>
                          <m:t>𝑎</m:t>
                        </m:r>
                      </m:e>
                      <m:sup>
                        <m:r>
                          <a:rPr lang="en-US" b="0" i="1" smtClean="0">
                            <a:latin typeface="Cambria Math"/>
                          </a:rPr>
                          <m:t>𝑖</m:t>
                        </m:r>
                      </m:sup>
                    </m:sSup>
                  </m:oMath>
                </a14:m>
                <a:r>
                  <a:rPr lang="en-US" dirty="0" smtClean="0"/>
                  <a:t> | </a:t>
                </a:r>
                <a:r>
                  <a:rPr lang="en-US" dirty="0" err="1" smtClean="0"/>
                  <a:t>i</a:t>
                </a:r>
                <a:r>
                  <a:rPr lang="en-US" dirty="0" smtClean="0"/>
                  <a:t> is a positive power of 2}</a:t>
                </a:r>
              </a:p>
              <a:p>
                <a:pPr marL="0" indent="0">
                  <a:buNone/>
                </a:pPr>
                <a:endParaRPr lang="en-US" b="0" dirty="0" smtClean="0">
                  <a:solidFill>
                    <a:srgbClr val="FF0000"/>
                  </a:solidFill>
                </a:endParaRPr>
              </a:p>
              <a:p>
                <a:pPr marL="0" indent="0">
                  <a:buNone/>
                </a:pPr>
                <a:r>
                  <a:rPr lang="en-US" b="0" dirty="0" smtClean="0">
                    <a:solidFill>
                      <a:srgbClr val="FF0000"/>
                    </a:solidFill>
                  </a:rPr>
                  <a:t>A_power2_enumerator(string s)</a:t>
                </a:r>
              </a:p>
              <a:p>
                <a:pPr marL="0" indent="0">
                  <a:buNone/>
                </a:pPr>
                <a:r>
                  <a:rPr lang="en-US" dirty="0" smtClean="0">
                    <a:solidFill>
                      <a:srgbClr val="FF0000"/>
                    </a:solidFill>
                  </a:rPr>
                  <a:t>{</a:t>
                </a:r>
              </a:p>
              <a:p>
                <a:pPr marL="0" indent="0">
                  <a:buNone/>
                </a:pPr>
                <a:r>
                  <a:rPr lang="en-US" dirty="0" smtClean="0">
                    <a:solidFill>
                      <a:srgbClr val="FF0000"/>
                    </a:solidFill>
                  </a:rPr>
                  <a:t>     s =  s . </a:t>
                </a:r>
                <a:r>
                  <a:rPr lang="en-US" dirty="0">
                    <a:solidFill>
                      <a:srgbClr val="FF0000"/>
                    </a:solidFill>
                  </a:rPr>
                  <a:t>s</a:t>
                </a:r>
                <a:r>
                  <a:rPr lang="en-US" dirty="0" smtClean="0">
                    <a:solidFill>
                      <a:srgbClr val="FF0000"/>
                    </a:solidFill>
                  </a:rPr>
                  <a:t>;</a:t>
                </a:r>
              </a:p>
              <a:p>
                <a:pPr marL="0" indent="0">
                  <a:buNone/>
                </a:pPr>
                <a:r>
                  <a:rPr lang="en-US" dirty="0" smtClean="0">
                    <a:solidFill>
                      <a:srgbClr val="FF0000"/>
                    </a:solidFill>
                  </a:rPr>
                  <a:t>    print(s);</a:t>
                </a:r>
              </a:p>
              <a:p>
                <a:pPr marL="0" indent="0">
                  <a:buNone/>
                </a:pPr>
                <a:r>
                  <a:rPr lang="en-US" dirty="0" smtClean="0">
                    <a:solidFill>
                      <a:srgbClr val="FF0000"/>
                    </a:solidFill>
                  </a:rPr>
                  <a:t>    A_power2_enumerator(s);</a:t>
                </a:r>
              </a:p>
              <a:p>
                <a:pPr marL="0" indent="0">
                  <a:buNone/>
                </a:pPr>
                <a:r>
                  <a:rPr lang="en-US" b="0" dirty="0" smtClean="0">
                    <a:solidFill>
                      <a:srgbClr val="FF0000"/>
                    </a:solidFill>
                  </a:rPr>
                  <a:t>}</a:t>
                </a:r>
              </a:p>
              <a:p>
                <a:pPr marL="0" indent="0">
                  <a:buNone/>
                </a:pPr>
                <a:endParaRPr lang="en-US" b="0" dirty="0" smtClean="0">
                  <a:solidFill>
                    <a:srgbClr val="FF0000"/>
                  </a:solidFill>
                </a:endParaRPr>
              </a:p>
              <a:p>
                <a:pPr marL="0" indent="0">
                  <a:buNone/>
                </a:pPr>
                <a:r>
                  <a:rPr lang="en-US" dirty="0" smtClean="0">
                    <a:solidFill>
                      <a:schemeClr val="tx2"/>
                    </a:solidFill>
                  </a:rPr>
                  <a:t>A_power2_enumerator(“a”);</a:t>
                </a:r>
                <a:endParaRPr lang="en-US" b="0" dirty="0" smtClean="0">
                  <a:solidFill>
                    <a:schemeClr val="tx2"/>
                  </a:solidFill>
                </a:endParaRP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333" t="-1617" b="-2965"/>
                </a:stretch>
              </a:blipFill>
            </p:spPr>
            <p:txBody>
              <a:bodyPr/>
              <a:lstStyle/>
              <a:p>
                <a:r>
                  <a:rPr lang="en-US">
                    <a:noFill/>
                  </a:rPr>
                  <a:t> </a:t>
                </a:r>
              </a:p>
            </p:txBody>
          </p:sp>
        </mc:Fallback>
      </mc:AlternateContent>
    </p:spTree>
    <p:extLst>
      <p:ext uri="{BB962C8B-B14F-4D97-AF65-F5344CB8AC3E}">
        <p14:creationId xmlns:p14="http://schemas.microsoft.com/office/powerpoint/2010/main" val="29774864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for this language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0" lvl="1" indent="0">
                  <a:buNone/>
                </a:pPr>
                <a:r>
                  <a:rPr lang="en-US" dirty="0" smtClean="0"/>
                  <a:t>L = {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a:rPr>
                          <m:t>𝑎</m:t>
                        </m:r>
                      </m:e>
                      <m:sup>
                        <m:r>
                          <a:rPr lang="en-US" b="0" i="1" smtClean="0">
                            <a:latin typeface="Cambria Math"/>
                          </a:rPr>
                          <m:t>𝑖</m:t>
                        </m:r>
                      </m:sup>
                    </m:sSup>
                  </m:oMath>
                </a14:m>
                <a:r>
                  <a:rPr lang="en-US" dirty="0" smtClean="0"/>
                  <a:t> | </a:t>
                </a:r>
                <a:r>
                  <a:rPr lang="en-US" dirty="0" err="1" smtClean="0"/>
                  <a:t>i</a:t>
                </a:r>
                <a:r>
                  <a:rPr lang="en-US" dirty="0" smtClean="0"/>
                  <a:t> is a power of 2}</a:t>
                </a:r>
              </a:p>
              <a:p>
                <a:pPr marL="0" indent="0">
                  <a:buNone/>
                </a:pPr>
                <a:r>
                  <a:rPr lang="en-US" dirty="0" smtClean="0">
                    <a:solidFill>
                      <a:srgbClr val="00B050"/>
                    </a:solidFill>
                  </a:rPr>
                  <a:t>    S   </a:t>
                </a:r>
                <a:r>
                  <a:rPr lang="en-US" dirty="0" smtClean="0">
                    <a:solidFill>
                      <a:srgbClr val="00B050"/>
                    </a:solidFill>
                    <a:sym typeface="Wingdings" panose="05000000000000000000" pitchFamily="2" charset="2"/>
                  </a:rPr>
                  <a:t></a:t>
                </a:r>
                <a:r>
                  <a:rPr lang="en-US" dirty="0" err="1" smtClean="0">
                    <a:solidFill>
                      <a:srgbClr val="00B050"/>
                    </a:solidFill>
                    <a:sym typeface="Wingdings" panose="05000000000000000000" pitchFamily="2" charset="2"/>
                  </a:rPr>
                  <a:t>ACaB</a:t>
                </a:r>
                <a:endParaRPr lang="en-US" dirty="0" smtClean="0">
                  <a:solidFill>
                    <a:srgbClr val="00B050"/>
                  </a:solidFill>
                  <a:sym typeface="Wingdings" panose="05000000000000000000" pitchFamily="2" charset="2"/>
                </a:endParaRPr>
              </a:p>
              <a:p>
                <a:pPr marL="0" indent="0">
                  <a:buNone/>
                </a:pPr>
                <a:r>
                  <a:rPr lang="en-US" dirty="0" smtClean="0">
                    <a:solidFill>
                      <a:srgbClr val="00B050"/>
                    </a:solidFill>
                    <a:sym typeface="Wingdings" panose="05000000000000000000" pitchFamily="2" charset="2"/>
                  </a:rPr>
                  <a:t>    Ca </a:t>
                </a:r>
                <a:r>
                  <a:rPr lang="en-US" dirty="0" err="1" smtClean="0">
                    <a:solidFill>
                      <a:srgbClr val="00B050"/>
                    </a:solidFill>
                    <a:sym typeface="Wingdings" panose="05000000000000000000" pitchFamily="2" charset="2"/>
                  </a:rPr>
                  <a:t>aaC</a:t>
                </a:r>
                <a:endParaRPr lang="en-US" dirty="0" smtClean="0">
                  <a:solidFill>
                    <a:srgbClr val="00B050"/>
                  </a:solidFill>
                  <a:sym typeface="Wingdings" panose="05000000000000000000" pitchFamily="2" charset="2"/>
                </a:endParaRPr>
              </a:p>
              <a:p>
                <a:pPr marL="0" indent="0">
                  <a:buNone/>
                </a:pPr>
                <a:r>
                  <a:rPr lang="en-US" dirty="0" smtClean="0">
                    <a:solidFill>
                      <a:srgbClr val="00B050"/>
                    </a:solidFill>
                    <a:sym typeface="Wingdings" panose="05000000000000000000" pitchFamily="2" charset="2"/>
                  </a:rPr>
                  <a:t>    CB DB</a:t>
                </a:r>
              </a:p>
              <a:p>
                <a:pPr marL="0" indent="0">
                  <a:buNone/>
                </a:pPr>
                <a:r>
                  <a:rPr lang="en-US" dirty="0" smtClean="0">
                    <a:solidFill>
                      <a:srgbClr val="FF0000"/>
                    </a:solidFill>
                    <a:sym typeface="Wingdings" panose="05000000000000000000" pitchFamily="2" charset="2"/>
                  </a:rPr>
                  <a:t>    CB  E</a:t>
                </a:r>
              </a:p>
              <a:p>
                <a:pPr marL="0" indent="0">
                  <a:buNone/>
                </a:pPr>
                <a:r>
                  <a:rPr lang="en-US" dirty="0" smtClean="0">
                    <a:solidFill>
                      <a:srgbClr val="00B050"/>
                    </a:solidFill>
                    <a:sym typeface="Wingdings" panose="05000000000000000000" pitchFamily="2" charset="2"/>
                  </a:rPr>
                  <a:t>    </a:t>
                </a:r>
                <a:r>
                  <a:rPr lang="en-US" dirty="0" err="1" smtClean="0">
                    <a:solidFill>
                      <a:srgbClr val="00B050"/>
                    </a:solidFill>
                    <a:sym typeface="Wingdings" panose="05000000000000000000" pitchFamily="2" charset="2"/>
                  </a:rPr>
                  <a:t>aD</a:t>
                </a:r>
                <a:r>
                  <a:rPr lang="en-US" dirty="0" smtClean="0">
                    <a:solidFill>
                      <a:srgbClr val="00B050"/>
                    </a:solidFill>
                    <a:sym typeface="Wingdings" panose="05000000000000000000" pitchFamily="2" charset="2"/>
                  </a:rPr>
                  <a:t>  Da</a:t>
                </a:r>
              </a:p>
              <a:p>
                <a:pPr marL="0" indent="0">
                  <a:buNone/>
                </a:pPr>
                <a:r>
                  <a:rPr lang="en-US" dirty="0" smtClean="0">
                    <a:solidFill>
                      <a:srgbClr val="00B050"/>
                    </a:solidFill>
                    <a:sym typeface="Wingdings" panose="05000000000000000000" pitchFamily="2" charset="2"/>
                  </a:rPr>
                  <a:t>    AD  AC</a:t>
                </a:r>
              </a:p>
              <a:p>
                <a:pPr marL="0" indent="0">
                  <a:buNone/>
                </a:pPr>
                <a:r>
                  <a:rPr lang="en-US" dirty="0" smtClean="0">
                    <a:solidFill>
                      <a:srgbClr val="00B050"/>
                    </a:solidFill>
                    <a:sym typeface="Wingdings" panose="05000000000000000000" pitchFamily="2" charset="2"/>
                  </a:rPr>
                  <a:t>    </a:t>
                </a:r>
                <a:r>
                  <a:rPr lang="en-US" dirty="0" err="1" smtClean="0">
                    <a:solidFill>
                      <a:srgbClr val="00B050"/>
                    </a:solidFill>
                    <a:sym typeface="Wingdings" panose="05000000000000000000" pitchFamily="2" charset="2"/>
                  </a:rPr>
                  <a:t>aE</a:t>
                </a:r>
                <a:r>
                  <a:rPr lang="en-US" dirty="0" smtClean="0">
                    <a:solidFill>
                      <a:srgbClr val="00B050"/>
                    </a:solidFill>
                    <a:sym typeface="Wingdings" panose="05000000000000000000" pitchFamily="2" charset="2"/>
                  </a:rPr>
                  <a:t>  </a:t>
                </a:r>
                <a:r>
                  <a:rPr lang="en-US" dirty="0" err="1" smtClean="0">
                    <a:solidFill>
                      <a:srgbClr val="00B050"/>
                    </a:solidFill>
                    <a:sym typeface="Wingdings" panose="05000000000000000000" pitchFamily="2" charset="2"/>
                  </a:rPr>
                  <a:t>Ea</a:t>
                </a:r>
                <a:endParaRPr lang="en-US" dirty="0" smtClean="0">
                  <a:solidFill>
                    <a:srgbClr val="00B050"/>
                  </a:solidFill>
                  <a:sym typeface="Wingdings" panose="05000000000000000000" pitchFamily="2" charset="2"/>
                </a:endParaRPr>
              </a:p>
              <a:p>
                <a:pPr marL="0" indent="0">
                  <a:buNone/>
                </a:pPr>
                <a:r>
                  <a:rPr lang="en-US" dirty="0" smtClean="0">
                    <a:solidFill>
                      <a:srgbClr val="FF0000"/>
                    </a:solidFill>
                    <a:sym typeface="Wingdings" panose="05000000000000000000" pitchFamily="2" charset="2"/>
                  </a:rPr>
                  <a:t>    AE  </a:t>
                </a:r>
                <a14:m>
                  <m:oMath xmlns:m="http://schemas.openxmlformats.org/officeDocument/2006/math">
                    <m:r>
                      <m:rPr>
                        <m:sty m:val="p"/>
                      </m:rPr>
                      <a:rPr lang="el-GR" b="0" i="1" smtClean="0">
                        <a:solidFill>
                          <a:srgbClr val="FF0000"/>
                        </a:solidFill>
                        <a:latin typeface="Cambria Math"/>
                      </a:rPr>
                      <m:t>ε</m:t>
                    </m:r>
                  </m:oMath>
                </a14:m>
                <a:endParaRPr lang="en-US" b="0" dirty="0" smtClean="0">
                  <a:solidFill>
                    <a:srgbClr val="FF0000"/>
                  </a:solidFill>
                </a:endParaRP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259" t="-1617" b="-3235"/>
                </a:stretch>
              </a:blipFill>
            </p:spPr>
            <p:txBody>
              <a:bodyPr/>
              <a:lstStyle/>
              <a:p>
                <a:r>
                  <a:rPr lang="en-US">
                    <a:noFill/>
                  </a:rPr>
                  <a:t> </a:t>
                </a:r>
              </a:p>
            </p:txBody>
          </p:sp>
        </mc:Fallback>
      </mc:AlternateContent>
    </p:spTree>
    <p:extLst>
      <p:ext uri="{BB962C8B-B14F-4D97-AF65-F5344CB8AC3E}">
        <p14:creationId xmlns:p14="http://schemas.microsoft.com/office/powerpoint/2010/main" val="29744283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Unrestricted Grammars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smtClean="0"/>
                  <a:t>Grammars where there are at least one production </a:t>
                </a:r>
              </a:p>
              <a:p>
                <a:endParaRPr lang="en-US" dirty="0"/>
              </a:p>
              <a:p>
                <a:pPr marL="0" indent="0">
                  <a:buNone/>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𝛼</m:t>
                      </m:r>
                      <m:r>
                        <a:rPr lang="en-US" b="0" i="1" smtClean="0">
                          <a:latin typeface="Cambria Math"/>
                          <a:ea typeface="Cambria Math"/>
                        </a:rPr>
                        <m:t> → </m:t>
                      </m:r>
                      <m:r>
                        <a:rPr lang="en-US" b="0" i="1" smtClean="0">
                          <a:latin typeface="Cambria Math"/>
                          <a:ea typeface="Cambria Math"/>
                        </a:rPr>
                        <m:t>𝛽</m:t>
                      </m:r>
                    </m:oMath>
                  </m:oMathPara>
                </a14:m>
                <a:endParaRPr lang="en-US" dirty="0" smtClean="0"/>
              </a:p>
              <a:p>
                <a:pPr marL="0" indent="0">
                  <a:buNone/>
                </a:pPr>
                <a:r>
                  <a:rPr lang="en-US" dirty="0" smtClean="0"/>
                  <a:t>And </a:t>
                </a:r>
                <a14:m>
                  <m:oMath xmlns:m="http://schemas.openxmlformats.org/officeDocument/2006/math">
                    <m:r>
                      <a:rPr lang="en-US" i="1" smtClean="0">
                        <a:latin typeface="Cambria Math"/>
                        <a:ea typeface="Cambria Math"/>
                      </a:rPr>
                      <m:t>𝛼</m:t>
                    </m:r>
                  </m:oMath>
                </a14:m>
                <a:r>
                  <a:rPr lang="en-US" dirty="0" smtClean="0"/>
                  <a:t> contains more symbols than </a:t>
                </a:r>
                <a14:m>
                  <m:oMath xmlns:m="http://schemas.openxmlformats.org/officeDocument/2006/math">
                    <m:r>
                      <a:rPr lang="en-US" b="0" i="1" smtClean="0">
                        <a:latin typeface="Cambria Math"/>
                        <a:ea typeface="Cambria Math"/>
                      </a:rPr>
                      <m:t>𝛽</m:t>
                    </m:r>
                  </m:oMath>
                </a14:m>
                <a:endParaRPr lang="en-US" dirty="0" smtClean="0"/>
              </a:p>
              <a:p>
                <a:pPr marL="0" indent="0">
                  <a:buNone/>
                </a:pPr>
                <a:endParaRPr lang="en-US" dirty="0" smtClean="0"/>
              </a:p>
              <a:p>
                <a:pPr marL="0" indent="0">
                  <a:buNone/>
                </a:pPr>
                <a:r>
                  <a:rPr lang="en-US" dirty="0" smtClean="0"/>
                  <a:t>Ex) </a:t>
                </a:r>
                <a:r>
                  <a:rPr lang="en-US" dirty="0" smtClean="0">
                    <a:solidFill>
                      <a:srgbClr val="FF0000"/>
                    </a:solidFill>
                    <a:sym typeface="Wingdings" panose="05000000000000000000" pitchFamily="2" charset="2"/>
                  </a:rPr>
                  <a:t>CB  E</a:t>
                </a:r>
              </a:p>
              <a:p>
                <a:pPr marL="0" indent="0">
                  <a:buNone/>
                </a:pPr>
                <a:r>
                  <a:rPr lang="en-US" dirty="0" smtClean="0">
                    <a:solidFill>
                      <a:srgbClr val="FF0000"/>
                    </a:solidFill>
                    <a:sym typeface="Wingdings" panose="05000000000000000000" pitchFamily="2" charset="2"/>
                  </a:rPr>
                  <a:t>      AE  </a:t>
                </a:r>
                <a14:m>
                  <m:oMath xmlns:m="http://schemas.openxmlformats.org/officeDocument/2006/math">
                    <m:r>
                      <m:rPr>
                        <m:sty m:val="p"/>
                      </m:rPr>
                      <a:rPr lang="el-GR" b="0" i="1" smtClean="0">
                        <a:solidFill>
                          <a:srgbClr val="FF0000"/>
                        </a:solidFill>
                        <a:latin typeface="Cambria Math"/>
                      </a:rPr>
                      <m:t>ε</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b="-3504"/>
                </a:stretch>
              </a:blipFill>
            </p:spPr>
            <p:txBody>
              <a:bodyPr/>
              <a:lstStyle/>
              <a:p>
                <a:r>
                  <a:rPr lang="en-US">
                    <a:noFill/>
                  </a:rPr>
                  <a:t> </a:t>
                </a:r>
              </a:p>
            </p:txBody>
          </p:sp>
        </mc:Fallback>
      </mc:AlternateContent>
    </p:spTree>
    <p:extLst>
      <p:ext uri="{BB962C8B-B14F-4D97-AF65-F5344CB8AC3E}">
        <p14:creationId xmlns:p14="http://schemas.microsoft.com/office/powerpoint/2010/main" val="5012114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Enumerating the Universal language</a:t>
            </a:r>
            <a:endParaRPr lang="en-US" dirty="0"/>
          </a:p>
        </p:txBody>
      </p:sp>
      <p:sp>
        <p:nvSpPr>
          <p:cNvPr id="3" name="Content Placeholder 2"/>
          <p:cNvSpPr>
            <a:spLocks noGrp="1"/>
          </p:cNvSpPr>
          <p:nvPr>
            <p:ph idx="1"/>
          </p:nvPr>
        </p:nvSpPr>
        <p:spPr>
          <a:xfrm>
            <a:off x="457200" y="1143000"/>
            <a:ext cx="8229600" cy="5105400"/>
          </a:xfrm>
        </p:spPr>
        <p:txBody>
          <a:bodyPr>
            <a:normAutofit fontScale="62500" lnSpcReduction="20000"/>
          </a:bodyPr>
          <a:lstStyle/>
          <a:p>
            <a:pPr marL="0" indent="0">
              <a:buNone/>
            </a:pPr>
            <a:r>
              <a:rPr lang="en-US" dirty="0" smtClean="0"/>
              <a:t>Example) L = {w | all combinations of a’s and b’s}</a:t>
            </a:r>
            <a:endParaRPr lang="en-US" dirty="0"/>
          </a:p>
          <a:p>
            <a:pPr marL="0" indent="0">
              <a:buNone/>
            </a:pPr>
            <a:r>
              <a:rPr lang="en-US" dirty="0"/>
              <a:t>We can Recursively enumerate the </a:t>
            </a:r>
            <a:r>
              <a:rPr lang="en-US" dirty="0" smtClean="0">
                <a:solidFill>
                  <a:srgbClr val="7030A0"/>
                </a:solidFill>
              </a:rPr>
              <a:t>Universal</a:t>
            </a:r>
            <a:r>
              <a:rPr lang="en-US" dirty="0" smtClean="0"/>
              <a:t> language</a:t>
            </a:r>
            <a:endParaRPr lang="en-US" dirty="0"/>
          </a:p>
          <a:p>
            <a:pPr marL="0" indent="0">
              <a:buNone/>
            </a:pPr>
            <a:endParaRPr lang="en-US" dirty="0"/>
          </a:p>
          <a:p>
            <a:pPr marL="0" indent="0">
              <a:buNone/>
            </a:pPr>
            <a:r>
              <a:rPr lang="en-US" dirty="0" err="1" smtClean="0">
                <a:solidFill>
                  <a:srgbClr val="FF0000"/>
                </a:solidFill>
              </a:rPr>
              <a:t>U_enumerator</a:t>
            </a:r>
            <a:r>
              <a:rPr lang="en-US" dirty="0" smtClean="0">
                <a:solidFill>
                  <a:srgbClr val="FF0000"/>
                </a:solidFill>
              </a:rPr>
              <a:t>(string S)</a:t>
            </a:r>
            <a:endParaRPr lang="en-US" dirty="0">
              <a:solidFill>
                <a:srgbClr val="FF0000"/>
              </a:solidFill>
            </a:endParaRPr>
          </a:p>
          <a:p>
            <a:pPr marL="0" indent="0">
              <a:buNone/>
            </a:pPr>
            <a:r>
              <a:rPr lang="en-US" dirty="0">
                <a:solidFill>
                  <a:srgbClr val="FF0000"/>
                </a:solidFill>
              </a:rPr>
              <a:t>{</a:t>
            </a:r>
          </a:p>
          <a:p>
            <a:pPr marL="0" indent="0">
              <a:buNone/>
            </a:pPr>
            <a:r>
              <a:rPr lang="en-US" dirty="0" smtClean="0">
                <a:solidFill>
                  <a:srgbClr val="FF0000"/>
                </a:solidFill>
              </a:rPr>
              <a:t>    Sa </a:t>
            </a:r>
            <a:r>
              <a:rPr lang="en-US" dirty="0">
                <a:solidFill>
                  <a:srgbClr val="FF0000"/>
                </a:solidFill>
              </a:rPr>
              <a:t>= </a:t>
            </a:r>
            <a:r>
              <a:rPr lang="en-US" dirty="0" smtClean="0">
                <a:solidFill>
                  <a:srgbClr val="FF0000"/>
                </a:solidFill>
              </a:rPr>
              <a:t>S </a:t>
            </a:r>
            <a:r>
              <a:rPr lang="en-US" dirty="0">
                <a:solidFill>
                  <a:srgbClr val="FF0000"/>
                </a:solidFill>
              </a:rPr>
              <a:t>. </a:t>
            </a:r>
            <a:r>
              <a:rPr lang="en-US" dirty="0" smtClean="0">
                <a:solidFill>
                  <a:srgbClr val="FF0000"/>
                </a:solidFill>
              </a:rPr>
              <a:t>“a”;    </a:t>
            </a:r>
          </a:p>
          <a:p>
            <a:pPr marL="0" indent="0">
              <a:buNone/>
            </a:pPr>
            <a:r>
              <a:rPr lang="en-US" dirty="0">
                <a:solidFill>
                  <a:srgbClr val="FF0000"/>
                </a:solidFill>
              </a:rPr>
              <a:t> </a:t>
            </a:r>
            <a:r>
              <a:rPr lang="en-US" dirty="0" smtClean="0">
                <a:solidFill>
                  <a:srgbClr val="FF0000"/>
                </a:solidFill>
              </a:rPr>
              <a:t>   Print(Sa);</a:t>
            </a:r>
          </a:p>
          <a:p>
            <a:pPr marL="0" indent="0">
              <a:buNone/>
            </a:pPr>
            <a:r>
              <a:rPr lang="en-US" dirty="0" smtClean="0">
                <a:solidFill>
                  <a:srgbClr val="FF0000"/>
                </a:solidFill>
              </a:rPr>
              <a:t>    Sb = S . “b”;    </a:t>
            </a:r>
          </a:p>
          <a:p>
            <a:pPr marL="0" indent="0">
              <a:buNone/>
            </a:pPr>
            <a:r>
              <a:rPr lang="en-US" dirty="0">
                <a:solidFill>
                  <a:srgbClr val="FF0000"/>
                </a:solidFill>
              </a:rPr>
              <a:t> </a:t>
            </a:r>
            <a:r>
              <a:rPr lang="en-US" dirty="0" smtClean="0">
                <a:solidFill>
                  <a:srgbClr val="FF0000"/>
                </a:solidFill>
              </a:rPr>
              <a:t>   Print(Sb);</a:t>
            </a:r>
          </a:p>
          <a:p>
            <a:pPr marL="0" indent="0">
              <a:buNone/>
            </a:pPr>
            <a:r>
              <a:rPr lang="en-US" dirty="0">
                <a:solidFill>
                  <a:srgbClr val="FF0000"/>
                </a:solidFill>
              </a:rPr>
              <a:t> </a:t>
            </a:r>
            <a:r>
              <a:rPr lang="en-US" dirty="0" smtClean="0">
                <a:solidFill>
                  <a:srgbClr val="FF0000"/>
                </a:solidFill>
              </a:rPr>
              <a:t>   </a:t>
            </a:r>
            <a:r>
              <a:rPr lang="en-US" dirty="0" err="1">
                <a:solidFill>
                  <a:srgbClr val="FF0000"/>
                </a:solidFill>
              </a:rPr>
              <a:t>U_enumerator</a:t>
            </a:r>
            <a:r>
              <a:rPr lang="en-US" dirty="0">
                <a:solidFill>
                  <a:srgbClr val="FF0000"/>
                </a:solidFill>
              </a:rPr>
              <a:t>(Sa</a:t>
            </a:r>
            <a:r>
              <a:rPr lang="en-US" dirty="0" smtClean="0">
                <a:solidFill>
                  <a:srgbClr val="FF0000"/>
                </a:solidFill>
              </a:rPr>
              <a:t>);</a:t>
            </a:r>
            <a:endParaRPr lang="en-US" dirty="0">
              <a:solidFill>
                <a:srgbClr val="FF0000"/>
              </a:solidFill>
            </a:endParaRPr>
          </a:p>
          <a:p>
            <a:pPr marL="0" indent="0">
              <a:buNone/>
            </a:pPr>
            <a:r>
              <a:rPr lang="en-US" dirty="0">
                <a:solidFill>
                  <a:srgbClr val="FF0000"/>
                </a:solidFill>
              </a:rPr>
              <a:t>    </a:t>
            </a:r>
            <a:r>
              <a:rPr lang="en-US" dirty="0" err="1" smtClean="0">
                <a:solidFill>
                  <a:srgbClr val="FF0000"/>
                </a:solidFill>
              </a:rPr>
              <a:t>U_enumerator</a:t>
            </a:r>
            <a:r>
              <a:rPr lang="en-US" dirty="0" smtClean="0">
                <a:solidFill>
                  <a:srgbClr val="FF0000"/>
                </a:solidFill>
              </a:rPr>
              <a:t>(</a:t>
            </a:r>
            <a:r>
              <a:rPr lang="en-US" dirty="0" err="1" smtClean="0">
                <a:solidFill>
                  <a:srgbClr val="FF0000"/>
                </a:solidFill>
              </a:rPr>
              <a:t>Sb</a:t>
            </a:r>
            <a:r>
              <a:rPr lang="en-US" dirty="0" smtClean="0">
                <a:solidFill>
                  <a:srgbClr val="FF0000"/>
                </a:solidFill>
              </a:rPr>
              <a:t>);</a:t>
            </a:r>
          </a:p>
          <a:p>
            <a:pPr marL="0" indent="0">
              <a:buNone/>
            </a:pPr>
            <a:r>
              <a:rPr lang="en-US" dirty="0" smtClean="0">
                <a:solidFill>
                  <a:srgbClr val="FF0000"/>
                </a:solidFill>
              </a:rPr>
              <a:t>}</a:t>
            </a:r>
            <a:endParaRPr lang="en-US" dirty="0">
              <a:solidFill>
                <a:srgbClr val="FF0000"/>
              </a:solidFill>
            </a:endParaRPr>
          </a:p>
          <a:p>
            <a:pPr marL="0" indent="0">
              <a:buNone/>
            </a:pPr>
            <a:r>
              <a:rPr lang="en-US" dirty="0" err="1">
                <a:solidFill>
                  <a:schemeClr val="tx2"/>
                </a:solidFill>
              </a:rPr>
              <a:t>A_enumator</a:t>
            </a:r>
            <a:r>
              <a:rPr lang="en-US" dirty="0" smtClean="0">
                <a:solidFill>
                  <a:schemeClr val="tx2"/>
                </a:solidFill>
              </a:rPr>
              <a:t>(“”);</a:t>
            </a:r>
            <a:endParaRPr lang="en-US" dirty="0">
              <a:solidFill>
                <a:schemeClr val="tx2"/>
              </a:solidFill>
            </a:endParaRPr>
          </a:p>
          <a:p>
            <a:pPr marL="0" indent="0">
              <a:buNone/>
            </a:pPr>
            <a:r>
              <a:rPr lang="en-US" dirty="0" smtClean="0">
                <a:solidFill>
                  <a:srgbClr val="FF0000"/>
                </a:solidFill>
              </a:rPr>
              <a:t>Output: </a:t>
            </a:r>
            <a:r>
              <a:rPr lang="en-US" dirty="0" smtClean="0"/>
              <a:t>a, b, </a:t>
            </a:r>
          </a:p>
          <a:p>
            <a:pPr marL="0" indent="0">
              <a:buNone/>
            </a:pPr>
            <a:r>
              <a:rPr lang="en-US" dirty="0"/>
              <a:t> </a:t>
            </a:r>
            <a:r>
              <a:rPr lang="en-US" dirty="0" smtClean="0"/>
              <a:t>              </a:t>
            </a:r>
            <a:r>
              <a:rPr lang="en-US" dirty="0" err="1" smtClean="0"/>
              <a:t>aa</a:t>
            </a:r>
            <a:r>
              <a:rPr lang="en-US" dirty="0" smtClean="0"/>
              <a:t>, ab, </a:t>
            </a:r>
            <a:r>
              <a:rPr lang="en-US" dirty="0" err="1" smtClean="0"/>
              <a:t>ba</a:t>
            </a:r>
            <a:r>
              <a:rPr lang="en-US" dirty="0" smtClean="0"/>
              <a:t>, bb, </a:t>
            </a:r>
          </a:p>
          <a:p>
            <a:pPr marL="0" indent="0">
              <a:buNone/>
            </a:pPr>
            <a:r>
              <a:rPr lang="en-US" dirty="0"/>
              <a:t> </a:t>
            </a:r>
            <a:r>
              <a:rPr lang="en-US" dirty="0" smtClean="0"/>
              <a:t>              </a:t>
            </a:r>
            <a:r>
              <a:rPr lang="en-US" dirty="0" err="1" smtClean="0"/>
              <a:t>aaa</a:t>
            </a:r>
            <a:r>
              <a:rPr lang="en-US" dirty="0" smtClean="0"/>
              <a:t>, aba, baa, </a:t>
            </a:r>
            <a:r>
              <a:rPr lang="en-US" dirty="0" err="1" smtClean="0"/>
              <a:t>bba</a:t>
            </a:r>
            <a:r>
              <a:rPr lang="en-US" dirty="0" smtClean="0"/>
              <a:t>, </a:t>
            </a:r>
            <a:r>
              <a:rPr lang="en-US" dirty="0" err="1" smtClean="0"/>
              <a:t>aab</a:t>
            </a:r>
            <a:r>
              <a:rPr lang="en-US" dirty="0" smtClean="0"/>
              <a:t>, </a:t>
            </a:r>
            <a:r>
              <a:rPr lang="en-US" dirty="0" err="1" smtClean="0"/>
              <a:t>abb</a:t>
            </a:r>
            <a:r>
              <a:rPr lang="en-US" dirty="0" smtClean="0"/>
              <a:t>, </a:t>
            </a:r>
            <a:r>
              <a:rPr lang="en-US" dirty="0" err="1" smtClean="0"/>
              <a:t>bab</a:t>
            </a:r>
            <a:r>
              <a:rPr lang="en-US" dirty="0" smtClean="0"/>
              <a:t>, </a:t>
            </a:r>
            <a:r>
              <a:rPr lang="en-US" dirty="0" err="1" smtClean="0"/>
              <a:t>bbb</a:t>
            </a:r>
            <a:r>
              <a:rPr lang="en-US" dirty="0" smtClean="0"/>
              <a:t>, …</a:t>
            </a:r>
            <a:endParaRPr lang="en-US" dirty="0"/>
          </a:p>
        </p:txBody>
      </p:sp>
    </p:spTree>
    <p:extLst>
      <p:ext uri="{BB962C8B-B14F-4D97-AF65-F5344CB8AC3E}">
        <p14:creationId xmlns:p14="http://schemas.microsoft.com/office/powerpoint/2010/main" val="1474567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Enumerating a Compliment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19200"/>
                <a:ext cx="8229600" cy="5287963"/>
              </a:xfrm>
            </p:spPr>
            <p:txBody>
              <a:bodyPr>
                <a:normAutofit fontScale="62500" lnSpcReduction="20000"/>
              </a:bodyPr>
              <a:lstStyle/>
              <a:p>
                <a:pPr marL="0" indent="0">
                  <a:buNone/>
                </a:pPr>
                <a:r>
                  <a:rPr lang="en-US" dirty="0" smtClean="0"/>
                  <a:t>Example)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a:rPr>
                          <m:t>𝐿</m:t>
                        </m:r>
                      </m:e>
                    </m:acc>
                  </m:oMath>
                </a14:m>
                <a:r>
                  <a:rPr lang="en-US" dirty="0" smtClean="0"/>
                  <a:t> = {w | such that w is not in </a:t>
                </a:r>
                <a14:m>
                  <m:oMath xmlns:m="http://schemas.openxmlformats.org/officeDocument/2006/math">
                    <m:sSup>
                      <m:sSupPr>
                        <m:ctrlPr>
                          <a:rPr lang="en-US" i="1">
                            <a:latin typeface="Cambria Math" panose="02040503050406030204" pitchFamily="18" charset="0"/>
                          </a:rPr>
                        </m:ctrlPr>
                      </m:sSupPr>
                      <m:e>
                        <m:r>
                          <a:rPr lang="en-US" i="1">
                            <a:latin typeface="Cambria Math"/>
                          </a:rPr>
                          <m:t>𝑎</m:t>
                        </m:r>
                      </m:e>
                      <m:sup>
                        <m:r>
                          <a:rPr lang="en-US" i="1">
                            <a:latin typeface="Cambria Math"/>
                          </a:rPr>
                          <m:t>𝑖</m:t>
                        </m:r>
                      </m:sup>
                    </m:sSup>
                    <m:sSup>
                      <m:sSupPr>
                        <m:ctrlPr>
                          <a:rPr lang="en-US" i="1">
                            <a:latin typeface="Cambria Math" panose="02040503050406030204" pitchFamily="18" charset="0"/>
                          </a:rPr>
                        </m:ctrlPr>
                      </m:sSupPr>
                      <m:e>
                        <m:r>
                          <a:rPr lang="en-US" i="1">
                            <a:latin typeface="Cambria Math"/>
                          </a:rPr>
                          <m:t>𝑏</m:t>
                        </m:r>
                      </m:e>
                      <m:sup>
                        <m:r>
                          <a:rPr lang="en-US" i="1">
                            <a:latin typeface="Cambria Math"/>
                          </a:rPr>
                          <m:t>𝑖</m:t>
                        </m:r>
                      </m:sup>
                    </m:sSup>
                  </m:oMath>
                </a14:m>
                <a:r>
                  <a:rPr lang="en-US" dirty="0"/>
                  <a:t> | </a:t>
                </a:r>
                <a:r>
                  <a:rPr lang="en-US" dirty="0" err="1"/>
                  <a:t>i</a:t>
                </a:r>
                <a:r>
                  <a:rPr lang="en-US" dirty="0"/>
                  <a:t> &gt; 0</a:t>
                </a:r>
                <a:r>
                  <a:rPr lang="en-US" dirty="0" smtClean="0"/>
                  <a:t>}</a:t>
                </a:r>
                <a:endParaRPr lang="en-US" dirty="0"/>
              </a:p>
              <a:p>
                <a:pPr marL="0" indent="0">
                  <a:buNone/>
                </a:pPr>
                <a:r>
                  <a:rPr lang="en-US" dirty="0"/>
                  <a:t>We can Recursively enumerate the </a:t>
                </a:r>
                <a:r>
                  <a:rPr lang="en-US" dirty="0" smtClean="0">
                    <a:solidFill>
                      <a:srgbClr val="7030A0"/>
                    </a:solidFill>
                  </a:rPr>
                  <a:t>Universal</a:t>
                </a:r>
                <a:r>
                  <a:rPr lang="en-US" dirty="0" smtClean="0"/>
                  <a:t> language</a:t>
                </a:r>
                <a:endParaRPr lang="en-US" dirty="0"/>
              </a:p>
              <a:p>
                <a:pPr marL="0" indent="0">
                  <a:buNone/>
                </a:pPr>
                <a:endParaRPr lang="en-US" dirty="0"/>
              </a:p>
              <a:p>
                <a:pPr marL="0" indent="0">
                  <a:buNone/>
                </a:pPr>
                <a:r>
                  <a:rPr lang="en-US" dirty="0" err="1" smtClean="0">
                    <a:solidFill>
                      <a:srgbClr val="FF0000"/>
                    </a:solidFill>
                  </a:rPr>
                  <a:t>AiBi_enumerator</a:t>
                </a:r>
                <a:r>
                  <a:rPr lang="en-US" dirty="0" smtClean="0">
                    <a:solidFill>
                      <a:srgbClr val="FF0000"/>
                    </a:solidFill>
                  </a:rPr>
                  <a:t>(string S)</a:t>
                </a:r>
                <a:endParaRPr lang="en-US" dirty="0">
                  <a:solidFill>
                    <a:srgbClr val="FF0000"/>
                  </a:solidFill>
                </a:endParaRPr>
              </a:p>
              <a:p>
                <a:pPr marL="0" indent="0">
                  <a:buNone/>
                </a:pPr>
                <a:r>
                  <a:rPr lang="en-US" dirty="0">
                    <a:solidFill>
                      <a:srgbClr val="FF0000"/>
                    </a:solidFill>
                  </a:rPr>
                  <a:t>{</a:t>
                </a:r>
              </a:p>
              <a:p>
                <a:pPr marL="0" indent="0">
                  <a:buNone/>
                </a:pPr>
                <a:r>
                  <a:rPr lang="en-US" dirty="0" smtClean="0">
                    <a:solidFill>
                      <a:srgbClr val="FF0000"/>
                    </a:solidFill>
                  </a:rPr>
                  <a:t>    Sa </a:t>
                </a:r>
                <a:r>
                  <a:rPr lang="en-US" dirty="0">
                    <a:solidFill>
                      <a:srgbClr val="FF0000"/>
                    </a:solidFill>
                  </a:rPr>
                  <a:t>= </a:t>
                </a:r>
                <a:r>
                  <a:rPr lang="en-US" dirty="0" smtClean="0">
                    <a:solidFill>
                      <a:srgbClr val="FF0000"/>
                    </a:solidFill>
                  </a:rPr>
                  <a:t>S </a:t>
                </a:r>
                <a:r>
                  <a:rPr lang="en-US" dirty="0">
                    <a:solidFill>
                      <a:srgbClr val="FF0000"/>
                    </a:solidFill>
                  </a:rPr>
                  <a:t>. </a:t>
                </a:r>
                <a:r>
                  <a:rPr lang="en-US" dirty="0" smtClean="0">
                    <a:solidFill>
                      <a:srgbClr val="FF0000"/>
                    </a:solidFill>
                  </a:rPr>
                  <a:t>“a”;  </a:t>
                </a:r>
              </a:p>
              <a:p>
                <a:pPr marL="0" indent="0">
                  <a:buNone/>
                </a:pPr>
                <a:r>
                  <a:rPr lang="en-US" dirty="0">
                    <a:solidFill>
                      <a:srgbClr val="FF0000"/>
                    </a:solidFill>
                  </a:rPr>
                  <a:t> </a:t>
                </a:r>
                <a:r>
                  <a:rPr lang="en-US" dirty="0" smtClean="0">
                    <a:solidFill>
                      <a:srgbClr val="FF0000"/>
                    </a:solidFill>
                  </a:rPr>
                  <a:t>   if    </a:t>
                </a:r>
                <a:r>
                  <a:rPr lang="en-US" b="1" dirty="0" err="1" smtClean="0">
                    <a:solidFill>
                      <a:srgbClr val="FF0000"/>
                    </a:solidFill>
                  </a:rPr>
                  <a:t>not_in_AiBi</a:t>
                </a:r>
                <a:r>
                  <a:rPr lang="en-US" dirty="0" smtClean="0">
                    <a:solidFill>
                      <a:srgbClr val="FF0000"/>
                    </a:solidFill>
                  </a:rPr>
                  <a:t>(Sa)     { Print(Sa); } </a:t>
                </a:r>
              </a:p>
              <a:p>
                <a:pPr marL="0" indent="0">
                  <a:buNone/>
                </a:pPr>
                <a:r>
                  <a:rPr lang="en-US" dirty="0" smtClean="0">
                    <a:solidFill>
                      <a:srgbClr val="FF0000"/>
                    </a:solidFill>
                  </a:rPr>
                  <a:t>    Sb = S . “b”;</a:t>
                </a:r>
              </a:p>
              <a:p>
                <a:pPr marL="0" indent="0">
                  <a:buNone/>
                </a:pPr>
                <a:r>
                  <a:rPr lang="en-US" dirty="0">
                    <a:solidFill>
                      <a:srgbClr val="FF0000"/>
                    </a:solidFill>
                  </a:rPr>
                  <a:t> </a:t>
                </a:r>
                <a:r>
                  <a:rPr lang="en-US" dirty="0" smtClean="0">
                    <a:solidFill>
                      <a:srgbClr val="FF0000"/>
                    </a:solidFill>
                  </a:rPr>
                  <a:t>   </a:t>
                </a:r>
                <a:r>
                  <a:rPr lang="en-US" dirty="0">
                    <a:solidFill>
                      <a:srgbClr val="FF0000"/>
                    </a:solidFill>
                  </a:rPr>
                  <a:t>if    </a:t>
                </a:r>
                <a:r>
                  <a:rPr lang="en-US" b="1" dirty="0" err="1" smtClean="0">
                    <a:solidFill>
                      <a:srgbClr val="FF0000"/>
                    </a:solidFill>
                  </a:rPr>
                  <a:t>not_in_AiBi</a:t>
                </a:r>
                <a:r>
                  <a:rPr lang="en-US" dirty="0" smtClean="0">
                    <a:solidFill>
                      <a:srgbClr val="FF0000"/>
                    </a:solidFill>
                  </a:rPr>
                  <a:t>(Sb)     </a:t>
                </a:r>
                <a:r>
                  <a:rPr lang="en-US" dirty="0">
                    <a:solidFill>
                      <a:srgbClr val="FF0000"/>
                    </a:solidFill>
                  </a:rPr>
                  <a:t>{ </a:t>
                </a:r>
                <a:r>
                  <a:rPr lang="en-US" dirty="0" smtClean="0">
                    <a:solidFill>
                      <a:srgbClr val="FF0000"/>
                    </a:solidFill>
                  </a:rPr>
                  <a:t>Print(Sb); }</a:t>
                </a:r>
              </a:p>
              <a:p>
                <a:pPr marL="0" indent="0">
                  <a:buNone/>
                </a:pPr>
                <a:r>
                  <a:rPr lang="en-US" dirty="0" smtClean="0">
                    <a:solidFill>
                      <a:srgbClr val="FF0000"/>
                    </a:solidFill>
                  </a:rPr>
                  <a:t>    </a:t>
                </a:r>
                <a:r>
                  <a:rPr lang="en-US" dirty="0" err="1" smtClean="0">
                    <a:solidFill>
                      <a:srgbClr val="FF0000"/>
                    </a:solidFill>
                  </a:rPr>
                  <a:t>AiBi_enumerator</a:t>
                </a:r>
                <a:r>
                  <a:rPr lang="en-US" dirty="0" smtClean="0">
                    <a:solidFill>
                      <a:srgbClr val="FF0000"/>
                    </a:solidFill>
                  </a:rPr>
                  <a:t>(Sa);</a:t>
                </a: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AiBi_enumerator</a:t>
                </a:r>
                <a:r>
                  <a:rPr lang="en-US" dirty="0" smtClean="0">
                    <a:solidFill>
                      <a:srgbClr val="FF0000"/>
                    </a:solidFill>
                  </a:rPr>
                  <a:t>(</a:t>
                </a:r>
                <a:r>
                  <a:rPr lang="en-US" dirty="0" err="1" smtClean="0">
                    <a:solidFill>
                      <a:srgbClr val="FF0000"/>
                    </a:solidFill>
                  </a:rPr>
                  <a:t>Sb</a:t>
                </a:r>
                <a:r>
                  <a:rPr lang="en-US" dirty="0" smtClean="0">
                    <a:solidFill>
                      <a:srgbClr val="FF0000"/>
                    </a:solidFill>
                  </a:rPr>
                  <a:t>);</a:t>
                </a:r>
                <a:endParaRPr lang="en-US" dirty="0">
                  <a:solidFill>
                    <a:srgbClr val="FF0000"/>
                  </a:solidFill>
                </a:endParaRPr>
              </a:p>
              <a:p>
                <a:pPr marL="0" indent="0">
                  <a:buNone/>
                </a:pPr>
                <a:r>
                  <a:rPr lang="en-US" dirty="0" smtClean="0">
                    <a:solidFill>
                      <a:srgbClr val="FF0000"/>
                    </a:solidFill>
                  </a:rPr>
                  <a:t>}</a:t>
                </a:r>
                <a:endParaRPr lang="en-US" dirty="0">
                  <a:solidFill>
                    <a:srgbClr val="FF0000"/>
                  </a:solidFill>
                </a:endParaRPr>
              </a:p>
              <a:p>
                <a:pPr marL="0" indent="0">
                  <a:buNone/>
                </a:pPr>
                <a:r>
                  <a:rPr lang="en-US" dirty="0" err="1">
                    <a:solidFill>
                      <a:schemeClr val="tx2"/>
                    </a:solidFill>
                  </a:rPr>
                  <a:t>A_enumator</a:t>
                </a:r>
                <a:r>
                  <a:rPr lang="en-US" dirty="0" smtClean="0">
                    <a:solidFill>
                      <a:schemeClr val="tx2"/>
                    </a:solidFill>
                  </a:rPr>
                  <a:t>(“”);</a:t>
                </a:r>
                <a:endParaRPr lang="en-US" dirty="0">
                  <a:solidFill>
                    <a:schemeClr val="tx2"/>
                  </a:solidFill>
                </a:endParaRPr>
              </a:p>
              <a:p>
                <a:pPr marL="0" indent="0">
                  <a:buNone/>
                </a:pPr>
                <a:r>
                  <a:rPr lang="en-US" dirty="0" smtClean="0">
                    <a:solidFill>
                      <a:srgbClr val="FF0000"/>
                    </a:solidFill>
                  </a:rPr>
                  <a:t>Output: </a:t>
                </a:r>
                <a:r>
                  <a:rPr lang="en-US" dirty="0" smtClean="0"/>
                  <a:t>a, b, </a:t>
                </a:r>
              </a:p>
              <a:p>
                <a:pPr marL="0" indent="0">
                  <a:buNone/>
                </a:pPr>
                <a:r>
                  <a:rPr lang="en-US" dirty="0" smtClean="0"/>
                  <a:t>               ab, </a:t>
                </a:r>
                <a:r>
                  <a:rPr lang="en-US" dirty="0" err="1" smtClean="0"/>
                  <a:t>ba</a:t>
                </a:r>
                <a:r>
                  <a:rPr lang="en-US" dirty="0" smtClean="0"/>
                  <a:t>,</a:t>
                </a:r>
              </a:p>
              <a:p>
                <a:pPr marL="0" indent="0">
                  <a:buNone/>
                </a:pPr>
                <a:r>
                  <a:rPr lang="en-US" dirty="0"/>
                  <a:t> </a:t>
                </a:r>
                <a:r>
                  <a:rPr lang="en-US" dirty="0" smtClean="0"/>
                  <a:t>              </a:t>
                </a:r>
                <a:r>
                  <a:rPr lang="en-US" dirty="0" err="1" smtClean="0"/>
                  <a:t>aaa</a:t>
                </a:r>
                <a:r>
                  <a:rPr lang="en-US" dirty="0" smtClean="0"/>
                  <a:t>, aba, baa, </a:t>
                </a:r>
                <a:r>
                  <a:rPr lang="en-US" dirty="0" err="1" smtClean="0"/>
                  <a:t>bba</a:t>
                </a:r>
                <a:r>
                  <a:rPr lang="en-US" dirty="0" smtClean="0"/>
                  <a:t>, </a:t>
                </a:r>
                <a:r>
                  <a:rPr lang="en-US" dirty="0" err="1" smtClean="0"/>
                  <a:t>aab</a:t>
                </a:r>
                <a:r>
                  <a:rPr lang="en-US" dirty="0" smtClean="0"/>
                  <a:t>, </a:t>
                </a:r>
                <a:r>
                  <a:rPr lang="en-US" dirty="0" err="1" smtClean="0"/>
                  <a:t>abb</a:t>
                </a:r>
                <a:r>
                  <a:rPr lang="en-US" dirty="0" smtClean="0"/>
                  <a:t>, </a:t>
                </a:r>
                <a:r>
                  <a:rPr lang="en-US" dirty="0" err="1" smtClean="0"/>
                  <a:t>bab</a:t>
                </a:r>
                <a:r>
                  <a:rPr lang="en-US" dirty="0" smtClean="0"/>
                  <a:t>, </a:t>
                </a:r>
                <a:r>
                  <a:rPr lang="en-US" dirty="0" err="1" smtClean="0"/>
                  <a:t>bbb</a:t>
                </a:r>
                <a:r>
                  <a:rPr lang="en-US" dirty="0" smtClean="0"/>
                  <a:t>, …</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19200"/>
                <a:ext cx="8229600" cy="5287963"/>
              </a:xfrm>
              <a:blipFill rotWithShape="1">
                <a:blip r:embed="rId2"/>
                <a:stretch>
                  <a:fillRect l="-741" t="-1499"/>
                </a:stretch>
              </a:blipFill>
            </p:spPr>
            <p:txBody>
              <a:bodyPr/>
              <a:lstStyle/>
              <a:p>
                <a:r>
                  <a:rPr lang="en-US">
                    <a:noFill/>
                  </a:rPr>
                  <a:t> </a:t>
                </a:r>
              </a:p>
            </p:txBody>
          </p:sp>
        </mc:Fallback>
      </mc:AlternateContent>
    </p:spTree>
    <p:extLst>
      <p:ext uri="{BB962C8B-B14F-4D97-AF65-F5344CB8AC3E}">
        <p14:creationId xmlns:p14="http://schemas.microsoft.com/office/powerpoint/2010/main" val="2725136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Restricted Grammars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7500" lnSpcReduction="20000"/>
              </a:bodyPr>
              <a:lstStyle/>
              <a:p>
                <a:pPr marL="0" indent="0">
                  <a:buNone/>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𝛼</m:t>
                      </m:r>
                      <m:r>
                        <a:rPr lang="en-US" b="0" i="1" smtClean="0">
                          <a:latin typeface="Cambria Math"/>
                          <a:ea typeface="Cambria Math"/>
                        </a:rPr>
                        <m:t> → </m:t>
                      </m:r>
                      <m:r>
                        <a:rPr lang="en-US" b="0" i="1" smtClean="0">
                          <a:latin typeface="Cambria Math"/>
                          <a:ea typeface="Cambria Math"/>
                        </a:rPr>
                        <m:t>𝛽</m:t>
                      </m:r>
                    </m:oMath>
                  </m:oMathPara>
                </a14:m>
                <a:endParaRPr lang="en-US" dirty="0" smtClean="0"/>
              </a:p>
              <a:p>
                <a:pPr marL="0" indent="0">
                  <a:buNone/>
                </a:pPr>
                <a:r>
                  <a:rPr lang="en-US" dirty="0" smtClean="0"/>
                  <a:t>If we require that the number of symbols in </a:t>
                </a:r>
                <a14:m>
                  <m:oMath xmlns:m="http://schemas.openxmlformats.org/officeDocument/2006/math">
                    <m:r>
                      <a:rPr lang="en-US" i="1" smtClean="0">
                        <a:latin typeface="Cambria Math"/>
                        <a:ea typeface="Cambria Math"/>
                      </a:rPr>
                      <m:t>𝛼</m:t>
                    </m:r>
                    <m:r>
                      <a:rPr lang="en-US" b="0" i="1" smtClean="0">
                        <a:latin typeface="Cambria Math"/>
                        <a:ea typeface="Cambria Math"/>
                      </a:rPr>
                      <m:t> ≤ </m:t>
                    </m:r>
                    <m:r>
                      <a:rPr lang="en-US" b="0" i="1" smtClean="0">
                        <a:latin typeface="Cambria Math"/>
                        <a:ea typeface="Cambria Math"/>
                      </a:rPr>
                      <m:t>𝛽</m:t>
                    </m:r>
                  </m:oMath>
                </a14:m>
                <a:r>
                  <a:rPr lang="en-US" dirty="0" smtClean="0"/>
                  <a:t>, during or parsing, we never get a smaller result then on the previous pass. </a:t>
                </a:r>
              </a:p>
              <a:p>
                <a:pPr marL="0" indent="0">
                  <a:buNone/>
                </a:pPr>
                <a:endParaRPr lang="en-US" dirty="0" smtClean="0"/>
              </a:p>
              <a:p>
                <a:pPr marL="0" indent="0">
                  <a:buNone/>
                </a:pPr>
                <a:r>
                  <a:rPr lang="en-US" dirty="0" smtClean="0"/>
                  <a:t>Since our memory is never shrinking, it will either grow to match is word w we are trying to parse or will grow larger then it. </a:t>
                </a:r>
              </a:p>
              <a:p>
                <a:pPr marL="0" indent="0">
                  <a:buNone/>
                </a:pPr>
                <a:endParaRPr lang="en-US" dirty="0" smtClean="0"/>
              </a:p>
              <a:p>
                <a:pPr marL="0" indent="0">
                  <a:buNone/>
                </a:pPr>
                <a:r>
                  <a:rPr lang="en-US" dirty="0" smtClean="0"/>
                  <a:t>If we grow larger than the input word,  since we will never shrink down to it, we know the word w is not in the language and we can stop and answer no. </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r="-1037"/>
                </a:stretch>
              </a:blipFill>
            </p:spPr>
            <p:txBody>
              <a:bodyPr/>
              <a:lstStyle/>
              <a:p>
                <a:r>
                  <a:rPr lang="en-US">
                    <a:noFill/>
                  </a:rPr>
                  <a:t> </a:t>
                </a:r>
              </a:p>
            </p:txBody>
          </p:sp>
        </mc:Fallback>
      </mc:AlternateContent>
    </p:spTree>
    <p:extLst>
      <p:ext uri="{BB962C8B-B14F-4D97-AF65-F5344CB8AC3E}">
        <p14:creationId xmlns:p14="http://schemas.microsoft.com/office/powerpoint/2010/main" val="4014120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Languages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Languages there we can build a finite state machine with memory and </a:t>
                </a:r>
                <a:r>
                  <a:rPr lang="en-US" dirty="0" smtClean="0">
                    <a:solidFill>
                      <a:srgbClr val="FF0000"/>
                    </a:solidFill>
                  </a:rPr>
                  <a:t>Always answer “yes” or “no” for all possible inputs</a:t>
                </a:r>
                <a:r>
                  <a:rPr lang="en-US" dirty="0" smtClean="0"/>
                  <a:t>. </a:t>
                </a:r>
              </a:p>
              <a:p>
                <a:pPr marL="0" indent="0">
                  <a:buNone/>
                </a:pPr>
                <a:endParaRPr lang="en-US" dirty="0"/>
              </a:p>
              <a:p>
                <a:pPr marL="0" indent="0">
                  <a:buNone/>
                </a:pPr>
                <a:r>
                  <a:rPr lang="en-US" dirty="0" smtClean="0"/>
                  <a:t>All languages with a restricted grammar (</a:t>
                </a:r>
                <a14:m>
                  <m:oMath xmlns:m="http://schemas.openxmlformats.org/officeDocument/2006/math">
                    <m:r>
                      <a:rPr lang="en-US" i="1" smtClean="0">
                        <a:latin typeface="Cambria Math"/>
                        <a:ea typeface="Cambria Math"/>
                      </a:rPr>
                      <m:t>𝛼</m:t>
                    </m:r>
                    <m:r>
                      <a:rPr lang="en-US" b="0" i="1" smtClean="0">
                        <a:latin typeface="Cambria Math"/>
                        <a:ea typeface="Cambria Math"/>
                      </a:rPr>
                      <m:t> → </m:t>
                    </m:r>
                    <m:r>
                      <a:rPr lang="en-US" b="0" i="1" smtClean="0">
                        <a:latin typeface="Cambria Math"/>
                        <a:ea typeface="Cambria Math"/>
                      </a:rPr>
                      <m:t>𝛽</m:t>
                    </m:r>
                  </m:oMath>
                </a14:m>
                <a:endParaRPr lang="en-US" dirty="0" smtClean="0"/>
              </a:p>
              <a:p>
                <a:pPr marL="0" indent="0">
                  <a:buNone/>
                </a:pPr>
                <a:r>
                  <a:rPr lang="en-US" dirty="0"/>
                  <a:t>w</a:t>
                </a:r>
                <a:r>
                  <a:rPr lang="en-US" dirty="0" smtClean="0"/>
                  <a:t>here </a:t>
                </a:r>
                <a14:m>
                  <m:oMath xmlns:m="http://schemas.openxmlformats.org/officeDocument/2006/math">
                    <m:r>
                      <a:rPr lang="en-US" i="1" smtClean="0">
                        <a:latin typeface="Cambria Math"/>
                        <a:ea typeface="Cambria Math"/>
                      </a:rPr>
                      <m:t>𝛼</m:t>
                    </m:r>
                    <m:r>
                      <a:rPr lang="en-US" b="0" i="1" smtClean="0">
                        <a:latin typeface="Cambria Math"/>
                        <a:ea typeface="Cambria Math"/>
                      </a:rPr>
                      <m:t> ≤ </m:t>
                    </m:r>
                    <m:r>
                      <a:rPr lang="en-US" b="0" i="1" smtClean="0">
                        <a:latin typeface="Cambria Math"/>
                        <a:ea typeface="Cambria Math"/>
                      </a:rPr>
                      <m:t>𝛽</m:t>
                    </m:r>
                  </m:oMath>
                </a14:m>
                <a:r>
                  <a:rPr lang="en-US" dirty="0" smtClean="0"/>
                  <a:t>) are </a:t>
                </a:r>
                <a:r>
                  <a:rPr lang="en-US" dirty="0" smtClean="0">
                    <a:solidFill>
                      <a:srgbClr val="FF0000"/>
                    </a:solidFill>
                  </a:rPr>
                  <a:t>recursive</a:t>
                </a:r>
                <a:r>
                  <a:rPr lang="en-US" dirty="0" smtClean="0"/>
                  <a:t> and that restriction makes the language a so called </a:t>
                </a:r>
                <a:r>
                  <a:rPr lang="en-US" dirty="0" smtClean="0">
                    <a:solidFill>
                      <a:srgbClr val="FF0000"/>
                    </a:solidFill>
                  </a:rPr>
                  <a:t>Context Sensitive Language. </a:t>
                </a:r>
                <a:endParaRPr lang="en-US"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r="-2741"/>
                </a:stretch>
              </a:blipFill>
            </p:spPr>
            <p:txBody>
              <a:bodyPr/>
              <a:lstStyle/>
              <a:p>
                <a:r>
                  <a:rPr lang="en-US">
                    <a:noFill/>
                  </a:rPr>
                  <a:t> </a:t>
                </a:r>
              </a:p>
            </p:txBody>
          </p:sp>
        </mc:Fallback>
      </mc:AlternateContent>
    </p:spTree>
    <p:extLst>
      <p:ext uri="{BB962C8B-B14F-4D97-AF65-F5344CB8AC3E}">
        <p14:creationId xmlns:p14="http://schemas.microsoft.com/office/powerpoint/2010/main" val="3157432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 Chomsky</a:t>
            </a:r>
            <a:endParaRPr lang="en-US" dirty="0"/>
          </a:p>
        </p:txBody>
      </p:sp>
      <p:sp>
        <p:nvSpPr>
          <p:cNvPr id="3" name="Content Placeholder 2"/>
          <p:cNvSpPr>
            <a:spLocks noGrp="1"/>
          </p:cNvSpPr>
          <p:nvPr>
            <p:ph idx="1"/>
          </p:nvPr>
        </p:nvSpPr>
        <p:spPr>
          <a:xfrm>
            <a:off x="457200" y="1600200"/>
            <a:ext cx="4495800" cy="4572000"/>
          </a:xfrm>
        </p:spPr>
        <p:txBody>
          <a:bodyPr>
            <a:normAutofit fontScale="77500" lnSpcReduction="20000"/>
          </a:bodyPr>
          <a:lstStyle/>
          <a:p>
            <a:pPr marL="0" indent="0">
              <a:buNone/>
            </a:pPr>
            <a:r>
              <a:rPr lang="en-US" sz="2400" b="1" dirty="0"/>
              <a:t>Avram Noam Chomsky</a:t>
            </a:r>
            <a:r>
              <a:rPr lang="en-US" sz="2400" dirty="0"/>
              <a:t> </a:t>
            </a:r>
            <a:r>
              <a:rPr lang="en-US" sz="2400" dirty="0" smtClean="0"/>
              <a:t>(born </a:t>
            </a:r>
            <a:r>
              <a:rPr lang="en-US" sz="2400" dirty="0"/>
              <a:t>December 7, 1928) is </a:t>
            </a:r>
            <a:r>
              <a:rPr lang="en-US" sz="2400" dirty="0" smtClean="0"/>
              <a:t>an American</a:t>
            </a:r>
            <a:r>
              <a:rPr lang="en-US" sz="2400" dirty="0"/>
              <a:t> </a:t>
            </a:r>
            <a:r>
              <a:rPr lang="en-US" sz="2400" dirty="0" smtClean="0"/>
              <a:t>linguist</a:t>
            </a:r>
            <a:r>
              <a:rPr lang="en-US" sz="2400" dirty="0"/>
              <a:t>, philosopher, </a:t>
            </a:r>
            <a:endParaRPr lang="en-US" sz="2400" dirty="0" smtClean="0"/>
          </a:p>
          <a:p>
            <a:pPr marL="0" indent="0">
              <a:buNone/>
            </a:pPr>
            <a:r>
              <a:rPr lang="en-US" sz="2400" dirty="0" smtClean="0"/>
              <a:t>cognitive </a:t>
            </a:r>
            <a:r>
              <a:rPr lang="en-US" sz="2400" dirty="0"/>
              <a:t>scientist, historian, logician, </a:t>
            </a:r>
            <a:endParaRPr lang="en-US" sz="2400" dirty="0" smtClean="0"/>
          </a:p>
          <a:p>
            <a:pPr marL="0" indent="0">
              <a:buNone/>
            </a:pPr>
            <a:r>
              <a:rPr lang="en-US" sz="2400" dirty="0" smtClean="0"/>
              <a:t>social </a:t>
            </a:r>
            <a:r>
              <a:rPr lang="en-US" sz="2400" dirty="0"/>
              <a:t>critic, and political activist. Sometimes described as "the father of modern linguistics", Chomsky is also a major figure in analytic philosophy, and one of the founders of the field of cognitive science. He has spent more than half a century at the Massachusetts Institute of Technology (MIT), where he is Institute Professor Emeritus, and is the author of over 100 books on topics such </a:t>
            </a:r>
            <a:r>
              <a:rPr lang="en-US" sz="2400" dirty="0" smtClean="0"/>
              <a:t>as linguistics</a:t>
            </a:r>
            <a:r>
              <a:rPr lang="en-US" sz="2400" dirty="0"/>
              <a:t>, war, politics, and mass media. Ideologically, he aligns with anarcho-syndicalism and libertarian socialism.</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1600200"/>
            <a:ext cx="3505200" cy="2628900"/>
          </a:xfrm>
          <a:prstGeom prst="rect">
            <a:avLst/>
          </a:prstGeom>
        </p:spPr>
      </p:pic>
    </p:spTree>
    <p:extLst>
      <p:ext uri="{BB962C8B-B14F-4D97-AF65-F5344CB8AC3E}">
        <p14:creationId xmlns:p14="http://schemas.microsoft.com/office/powerpoint/2010/main" val="197725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Recursively Enumerable Languages</a:t>
            </a:r>
            <a:endParaRPr lang="en-US" dirty="0"/>
          </a:p>
        </p:txBody>
      </p:sp>
      <p:sp>
        <p:nvSpPr>
          <p:cNvPr id="3" name="Content Placeholder 2"/>
          <p:cNvSpPr>
            <a:spLocks noGrp="1"/>
          </p:cNvSpPr>
          <p:nvPr>
            <p:ph idx="1"/>
          </p:nvPr>
        </p:nvSpPr>
        <p:spPr/>
        <p:txBody>
          <a:bodyPr/>
          <a:lstStyle/>
          <a:p>
            <a:r>
              <a:rPr lang="en-US" dirty="0" smtClean="0"/>
              <a:t>Languages where we can build a Finite State Machine with memory and can always answer “yes” for inputs where the answer is “yes” but if the answer is “no”, the machine may go into an infinite loop.</a:t>
            </a:r>
          </a:p>
          <a:p>
            <a:endParaRPr lang="en-US" dirty="0"/>
          </a:p>
          <a:p>
            <a:r>
              <a:rPr lang="en-US" dirty="0" smtClean="0"/>
              <a:t>Example) The Halting Problem (by Turing)</a:t>
            </a:r>
            <a:endParaRPr lang="en-US" dirty="0"/>
          </a:p>
        </p:txBody>
      </p:sp>
    </p:spTree>
    <p:extLst>
      <p:ext uri="{BB962C8B-B14F-4D97-AF65-F5344CB8AC3E}">
        <p14:creationId xmlns:p14="http://schemas.microsoft.com/office/powerpoint/2010/main" val="18639696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457200" y="533400"/>
                <a:ext cx="8229600" cy="1143000"/>
              </a:xfrm>
            </p:spPr>
            <p:txBody>
              <a:bodyPr>
                <a:normAutofit fontScale="90000"/>
              </a:bodyPr>
              <a:lstStyle/>
              <a:p>
                <a:r>
                  <a:rPr lang="en-US" dirty="0" smtClean="0"/>
                  <a:t>If L and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a:rPr>
                          <m:t>𝐿</m:t>
                        </m:r>
                      </m:e>
                    </m:acc>
                  </m:oMath>
                </a14:m>
                <a:r>
                  <a:rPr lang="en-US" dirty="0" smtClean="0"/>
                  <a:t> are </a:t>
                </a:r>
                <a:r>
                  <a:rPr lang="en-US" dirty="0"/>
                  <a:t>R</a:t>
                </a:r>
                <a:r>
                  <a:rPr lang="en-US" dirty="0" smtClean="0"/>
                  <a:t>ecursive Enumerable</a:t>
                </a:r>
                <a:br>
                  <a:rPr lang="en-US" dirty="0" smtClean="0"/>
                </a:br>
                <a:r>
                  <a:rPr lang="en-US" dirty="0" smtClean="0"/>
                  <a:t>then L is Recursive</a:t>
                </a:r>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457200" y="533400"/>
                <a:ext cx="8229600" cy="1143000"/>
              </a:xfrm>
              <a:blipFill rotWithShape="1">
                <a:blip r:embed="rId2"/>
                <a:stretch>
                  <a:fillRect t="-16578" b="-30481"/>
                </a:stretch>
              </a:blipFill>
            </p:spPr>
            <p:txBody>
              <a:bodyPr/>
              <a:lstStyle/>
              <a:p>
                <a:r>
                  <a:rPr lang="en-US">
                    <a:noFill/>
                  </a:rPr>
                  <a:t> </a:t>
                </a:r>
              </a:p>
            </p:txBody>
          </p:sp>
        </mc:Fallback>
      </mc:AlternateContent>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95400" y="2438400"/>
            <a:ext cx="6216413" cy="324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353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Chomsky Hierarchy</a:t>
            </a:r>
            <a:endParaRPr lang="en-US" dirty="0"/>
          </a:p>
        </p:txBody>
      </p:sp>
      <p:pic>
        <p:nvPicPr>
          <p:cNvPr id="409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05258" y="1600200"/>
            <a:ext cx="4533484"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27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FA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Example) L = { </a:t>
                </a:r>
                <a14:m>
                  <m:oMath xmlns:m="http://schemas.openxmlformats.org/officeDocument/2006/math">
                    <m:r>
                      <a:rPr lang="en-US" b="0" i="1" smtClean="0">
                        <a:latin typeface="Cambria Math"/>
                      </a:rPr>
                      <m:t>𝑎</m:t>
                    </m:r>
                    <m:sSup>
                      <m:sSupPr>
                        <m:ctrlPr>
                          <a:rPr lang="en-US" b="0" i="1" smtClean="0">
                            <a:latin typeface="Cambria Math" panose="02040503050406030204" pitchFamily="18" charset="0"/>
                          </a:rPr>
                        </m:ctrlPr>
                      </m:sSupPr>
                      <m:e>
                        <m:r>
                          <a:rPr lang="en-US" b="0" i="1" smtClean="0">
                            <a:latin typeface="Cambria Math"/>
                          </a:rPr>
                          <m:t>(</m:t>
                        </m:r>
                        <m:r>
                          <a:rPr lang="en-US" b="0" i="1" smtClean="0">
                            <a:latin typeface="Cambria Math"/>
                          </a:rPr>
                          <m:t>𝑏𝑎</m:t>
                        </m:r>
                        <m:r>
                          <a:rPr lang="en-US" b="0" i="1" smtClean="0">
                            <a:latin typeface="Cambria Math"/>
                          </a:rPr>
                          <m:t>)</m:t>
                        </m:r>
                      </m:e>
                      <m:sup>
                        <m:r>
                          <a:rPr lang="en-US" b="0" i="1" smtClean="0">
                            <a:latin typeface="Cambria Math"/>
                          </a:rPr>
                          <m:t>∗</m:t>
                        </m:r>
                      </m:sup>
                    </m:sSup>
                  </m:oMath>
                </a14:m>
                <a:r>
                  <a:rPr lang="en-US" dirty="0" smtClean="0"/>
                  <a:t>}</a:t>
                </a:r>
              </a:p>
              <a:p>
                <a:pPr marL="0" indent="0">
                  <a:buNone/>
                </a:pPr>
                <a:endParaRPr lang="en-US" dirty="0" smtClean="0"/>
              </a:p>
              <a:p>
                <a:pPr marL="0" indent="0">
                  <a:buNone/>
                </a:pPr>
                <a:endParaRPr lang="en-US" b="0" dirty="0" smtClean="0"/>
              </a:p>
              <a:p>
                <a:pPr marL="0" indent="0">
                  <a:buNone/>
                </a:pPr>
                <a:endParaRPr lang="en-US" dirty="0" smtClean="0"/>
              </a:p>
              <a:p>
                <a:pPr marL="0" indent="0">
                  <a:buNone/>
                </a:pPr>
                <a:endParaRPr lang="en-US" b="0" dirty="0" smtClean="0"/>
              </a:p>
              <a:p>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617"/>
                </a:stretch>
              </a:blipFill>
            </p:spPr>
            <p:txBody>
              <a:bodyPr/>
              <a:lstStyle/>
              <a:p>
                <a:r>
                  <a:rPr lang="en-US">
                    <a:noFill/>
                  </a:rPr>
                  <a:t> </a:t>
                </a:r>
              </a:p>
            </p:txBody>
          </p:sp>
        </mc:Fallback>
      </mc:AlternateContent>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438400"/>
            <a:ext cx="4319587" cy="307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6957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Grammar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Example) L = { </a:t>
                </a:r>
                <a14:m>
                  <m:oMath xmlns:m="http://schemas.openxmlformats.org/officeDocument/2006/math">
                    <m:r>
                      <a:rPr lang="en-US" b="0" i="1" smtClean="0">
                        <a:latin typeface="Cambria Math"/>
                      </a:rPr>
                      <m:t>𝑎</m:t>
                    </m:r>
                    <m:sSup>
                      <m:sSupPr>
                        <m:ctrlPr>
                          <a:rPr lang="en-US" b="0" i="1" smtClean="0">
                            <a:latin typeface="Cambria Math" panose="02040503050406030204" pitchFamily="18" charset="0"/>
                          </a:rPr>
                        </m:ctrlPr>
                      </m:sSupPr>
                      <m:e>
                        <m:r>
                          <a:rPr lang="en-US" b="0" i="1" smtClean="0">
                            <a:latin typeface="Cambria Math"/>
                          </a:rPr>
                          <m:t>(</m:t>
                        </m:r>
                        <m:r>
                          <a:rPr lang="en-US" b="0" i="1" smtClean="0">
                            <a:latin typeface="Cambria Math"/>
                          </a:rPr>
                          <m:t>𝑏𝑎</m:t>
                        </m:r>
                        <m:r>
                          <a:rPr lang="en-US" b="0" i="1" smtClean="0">
                            <a:latin typeface="Cambria Math"/>
                          </a:rPr>
                          <m:t>)</m:t>
                        </m:r>
                      </m:e>
                      <m:sup>
                        <m:r>
                          <a:rPr lang="en-US" b="0" i="1" smtClean="0">
                            <a:latin typeface="Cambria Math"/>
                          </a:rPr>
                          <m:t>∗</m:t>
                        </m:r>
                      </m:sup>
                    </m:sSup>
                  </m:oMath>
                </a14:m>
                <a:r>
                  <a:rPr lang="en-US" dirty="0" smtClean="0"/>
                  <a:t>}</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𝑆</m:t>
                      </m:r>
                      <m:r>
                        <a:rPr lang="en-US" b="0" i="1" smtClean="0">
                          <a:latin typeface="Cambria Math"/>
                        </a:rPr>
                        <m:t>→</m:t>
                      </m:r>
                      <m:r>
                        <a:rPr lang="en-US" b="0" i="1" smtClean="0">
                          <a:latin typeface="Cambria Math"/>
                        </a:rPr>
                        <m:t>𝑎𝑋</m:t>
                      </m:r>
                    </m:oMath>
                  </m:oMathPara>
                </a14:m>
                <a:endParaRPr lang="en-US" b="0"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𝑋</m:t>
                      </m:r>
                      <m:r>
                        <a:rPr lang="en-US" b="0" i="1" smtClean="0">
                          <a:latin typeface="Cambria Math"/>
                        </a:rPr>
                        <m:t>→</m:t>
                      </m:r>
                      <m:r>
                        <a:rPr lang="en-US" b="0" i="1" smtClean="0">
                          <a:latin typeface="Cambria Math"/>
                        </a:rPr>
                        <m:t>𝑏𝑎𝑋</m:t>
                      </m:r>
                      <m:r>
                        <a:rPr lang="en-US" b="0" i="1" smtClean="0">
                          <a:latin typeface="Cambria Math"/>
                        </a:rPr>
                        <m:t>|</m:t>
                      </m:r>
                      <m:r>
                        <m:rPr>
                          <m:sty m:val="p"/>
                        </m:rPr>
                        <a:rPr lang="el-GR" b="0" i="1" smtClean="0">
                          <a:latin typeface="Cambria Math"/>
                        </a:rPr>
                        <m:t>ε</m:t>
                      </m:r>
                    </m:oMath>
                  </m:oMathPara>
                </a14:m>
                <a:endParaRPr lang="en-US" b="0" dirty="0" smtClean="0"/>
              </a:p>
              <a:p>
                <a:pPr marL="0" indent="0">
                  <a:buNone/>
                </a:pPr>
                <a:endParaRPr lang="en-US" b="0" dirty="0" smtClean="0"/>
              </a:p>
              <a:p>
                <a:pPr marL="0" indent="0">
                  <a:buNone/>
                </a:pPr>
                <a:r>
                  <a:rPr lang="en-US" b="0" dirty="0" smtClean="0"/>
                  <a:t>And by a left linear grammar</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𝑆</m:t>
                      </m:r>
                      <m:r>
                        <a:rPr lang="en-US" b="0" i="1" smtClean="0">
                          <a:latin typeface="Cambria Math"/>
                        </a:rPr>
                        <m:t>→</m:t>
                      </m:r>
                      <m:r>
                        <a:rPr lang="en-US" b="0" i="1" smtClean="0">
                          <a:latin typeface="Cambria Math"/>
                        </a:rPr>
                        <m:t>𝑆𝑏𝑎</m:t>
                      </m:r>
                      <m:r>
                        <a:rPr lang="en-US" b="0" i="1" smtClean="0">
                          <a:latin typeface="Cambria Math"/>
                        </a:rPr>
                        <m:t>|</m:t>
                      </m:r>
                      <m:r>
                        <a:rPr lang="en-US" b="0" i="1" smtClean="0">
                          <a:latin typeface="Cambria Math"/>
                        </a:rPr>
                        <m:t>𝑎</m:t>
                      </m:r>
                    </m:oMath>
                  </m:oMathPara>
                </a14:m>
                <a:endParaRPr lang="en-US" b="0" dirty="0" smtClean="0"/>
              </a:p>
              <a:p>
                <a:pPr marL="0" indent="0">
                  <a:buNone/>
                </a:pPr>
                <a:endParaRPr lang="en-US" b="0" dirty="0" smtClean="0"/>
              </a:p>
              <a:p>
                <a:pPr marL="0" indent="0">
                  <a:buNone/>
                </a:pPr>
                <a:endParaRPr lang="en-US" dirty="0" smtClean="0"/>
              </a:p>
              <a:p>
                <a:pPr marL="0" indent="0">
                  <a:buNone/>
                </a:pPr>
                <a:endParaRPr lang="en-US" b="0" dirty="0" smtClean="0"/>
              </a:p>
              <a:p>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617"/>
                </a:stretch>
              </a:blipFill>
            </p:spPr>
            <p:txBody>
              <a:bodyPr/>
              <a:lstStyle/>
              <a:p>
                <a:r>
                  <a:rPr lang="en-US">
                    <a:noFill/>
                  </a:rPr>
                  <a:t> </a:t>
                </a:r>
              </a:p>
            </p:txBody>
          </p:sp>
        </mc:Fallback>
      </mc:AlternateContent>
    </p:spTree>
    <p:extLst>
      <p:ext uri="{BB962C8B-B14F-4D97-AF65-F5344CB8AC3E}">
        <p14:creationId xmlns:p14="http://schemas.microsoft.com/office/powerpoint/2010/main" val="1703204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Language Enumerated</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7500" lnSpcReduction="20000"/>
              </a:bodyPr>
              <a:lstStyle/>
              <a:p>
                <a:pPr marL="0" indent="0">
                  <a:buNone/>
                </a:pPr>
                <a:r>
                  <a:rPr lang="en-US" dirty="0" smtClean="0"/>
                  <a:t>Example) L = { </a:t>
                </a:r>
                <a14:m>
                  <m:oMath xmlns:m="http://schemas.openxmlformats.org/officeDocument/2006/math">
                    <m:r>
                      <a:rPr lang="en-US" b="0" i="1" smtClean="0">
                        <a:latin typeface="Cambria Math"/>
                      </a:rPr>
                      <m:t>𝑎</m:t>
                    </m:r>
                    <m:sSup>
                      <m:sSupPr>
                        <m:ctrlPr>
                          <a:rPr lang="en-US" b="0" i="1" smtClean="0">
                            <a:latin typeface="Cambria Math" panose="02040503050406030204" pitchFamily="18" charset="0"/>
                          </a:rPr>
                        </m:ctrlPr>
                      </m:sSupPr>
                      <m:e>
                        <m:r>
                          <a:rPr lang="en-US" b="0" i="1" smtClean="0">
                            <a:latin typeface="Cambria Math"/>
                          </a:rPr>
                          <m:t>(</m:t>
                        </m:r>
                        <m:r>
                          <a:rPr lang="en-US" b="0" i="1" smtClean="0">
                            <a:latin typeface="Cambria Math"/>
                          </a:rPr>
                          <m:t>𝑏𝑎</m:t>
                        </m:r>
                        <m:r>
                          <a:rPr lang="en-US" b="0" i="1" smtClean="0">
                            <a:latin typeface="Cambria Math"/>
                          </a:rPr>
                          <m:t>)</m:t>
                        </m:r>
                      </m:e>
                      <m:sup>
                        <m:r>
                          <a:rPr lang="en-US" b="0" i="1" smtClean="0">
                            <a:latin typeface="Cambria Math"/>
                          </a:rPr>
                          <m:t>∗</m:t>
                        </m:r>
                      </m:sup>
                    </m:sSup>
                  </m:oMath>
                </a14:m>
                <a:r>
                  <a:rPr lang="en-US" dirty="0" smtClean="0"/>
                  <a:t>}</a:t>
                </a:r>
              </a:p>
              <a:p>
                <a:pPr marL="0" indent="0">
                  <a:buNone/>
                </a:pPr>
                <a:r>
                  <a:rPr lang="en-US" dirty="0" smtClean="0"/>
                  <a:t>We can Recursively enumerate the language</a:t>
                </a:r>
              </a:p>
              <a:p>
                <a:pPr marL="0" indent="0">
                  <a:buNone/>
                </a:pPr>
                <a:endParaRPr lang="en-US" dirty="0" smtClean="0"/>
              </a:p>
              <a:p>
                <a:pPr marL="0" indent="0">
                  <a:buNone/>
                </a:pPr>
                <a:r>
                  <a:rPr lang="en-US" b="0" dirty="0" err="1" smtClean="0">
                    <a:solidFill>
                      <a:srgbClr val="FF0000"/>
                    </a:solidFill>
                  </a:rPr>
                  <a:t>A_enumerator</a:t>
                </a:r>
                <a:r>
                  <a:rPr lang="en-US" b="0" dirty="0" smtClean="0">
                    <a:solidFill>
                      <a:srgbClr val="FF0000"/>
                    </a:solidFill>
                  </a:rPr>
                  <a:t>(string s)</a:t>
                </a:r>
              </a:p>
              <a:p>
                <a:pPr marL="0" indent="0">
                  <a:buNone/>
                </a:pP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print(s);</a:t>
                </a:r>
              </a:p>
              <a:p>
                <a:pPr marL="0" indent="0">
                  <a:buNone/>
                </a:pPr>
                <a:r>
                  <a:rPr lang="en-US" dirty="0">
                    <a:solidFill>
                      <a:srgbClr val="FF0000"/>
                    </a:solidFill>
                  </a:rPr>
                  <a:t> </a:t>
                </a:r>
                <a:r>
                  <a:rPr lang="en-US" dirty="0" smtClean="0">
                    <a:solidFill>
                      <a:srgbClr val="FF0000"/>
                    </a:solidFill>
                  </a:rPr>
                  <a:t>   s = s . “</a:t>
                </a:r>
                <a:r>
                  <a:rPr lang="en-US" dirty="0" err="1" smtClean="0">
                    <a:solidFill>
                      <a:srgbClr val="FF0000"/>
                    </a:solidFill>
                  </a:rPr>
                  <a:t>ba</a:t>
                </a: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A_enumerator</a:t>
                </a:r>
                <a:r>
                  <a:rPr lang="en-US" dirty="0" smtClean="0">
                    <a:solidFill>
                      <a:srgbClr val="FF0000"/>
                    </a:solidFill>
                  </a:rPr>
                  <a:t>(s);</a:t>
                </a:r>
              </a:p>
              <a:p>
                <a:pPr marL="0" indent="0">
                  <a:buNone/>
                </a:pPr>
                <a:r>
                  <a:rPr lang="en-US" b="0" dirty="0" smtClean="0">
                    <a:solidFill>
                      <a:srgbClr val="FF0000"/>
                    </a:solidFill>
                  </a:rPr>
                  <a:t>}</a:t>
                </a:r>
              </a:p>
              <a:p>
                <a:pPr marL="0" indent="0">
                  <a:buNone/>
                </a:pPr>
                <a:endParaRPr lang="en-US" b="0" dirty="0" smtClean="0">
                  <a:solidFill>
                    <a:srgbClr val="FF0000"/>
                  </a:solidFill>
                </a:endParaRPr>
              </a:p>
              <a:p>
                <a:pPr marL="0" indent="0">
                  <a:buNone/>
                </a:pPr>
                <a:r>
                  <a:rPr lang="en-US" dirty="0" err="1" smtClean="0">
                    <a:solidFill>
                      <a:schemeClr val="tx2"/>
                    </a:solidFill>
                  </a:rPr>
                  <a:t>A_enumator</a:t>
                </a:r>
                <a:r>
                  <a:rPr lang="en-US" dirty="0" smtClean="0">
                    <a:solidFill>
                      <a:schemeClr val="tx2"/>
                    </a:solidFill>
                  </a:rPr>
                  <a:t>(“a”);</a:t>
                </a:r>
                <a:endParaRPr lang="en-US" b="0" dirty="0" smtClean="0">
                  <a:solidFill>
                    <a:schemeClr val="tx2"/>
                  </a:solidFill>
                </a:endParaRPr>
              </a:p>
              <a:p>
                <a:pPr marL="0" indent="0">
                  <a:buNone/>
                </a:pPr>
                <a:endParaRPr lang="en-US" b="0" dirty="0" smtClean="0"/>
              </a:p>
              <a:p>
                <a:pPr marL="0" indent="0">
                  <a:buNone/>
                </a:pPr>
                <a:endParaRPr lang="en-US" dirty="0" smtClean="0"/>
              </a:p>
              <a:p>
                <a:pPr marL="0" indent="0">
                  <a:buNone/>
                </a:pPr>
                <a:endParaRPr lang="en-US" b="0" dirty="0" smtClean="0"/>
              </a:p>
              <a:p>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t="-2426"/>
                </a:stretch>
              </a:blipFill>
            </p:spPr>
            <p:txBody>
              <a:bodyPr/>
              <a:lstStyle/>
              <a:p>
                <a:r>
                  <a:rPr lang="en-US">
                    <a:noFill/>
                  </a:rPr>
                  <a:t> </a:t>
                </a:r>
              </a:p>
            </p:txBody>
          </p:sp>
        </mc:Fallback>
      </mc:AlternateContent>
    </p:spTree>
    <p:extLst>
      <p:ext uri="{BB962C8B-B14F-4D97-AF65-F5344CB8AC3E}">
        <p14:creationId xmlns:p14="http://schemas.microsoft.com/office/powerpoint/2010/main" val="2721532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of Regular Languages</a:t>
            </a:r>
            <a:endParaRPr lang="en-US" dirty="0"/>
          </a:p>
        </p:txBody>
      </p:sp>
      <p:sp>
        <p:nvSpPr>
          <p:cNvPr id="3" name="Content Placeholder 2"/>
          <p:cNvSpPr>
            <a:spLocks noGrp="1"/>
          </p:cNvSpPr>
          <p:nvPr>
            <p:ph idx="1"/>
          </p:nvPr>
        </p:nvSpPr>
        <p:spPr/>
        <p:txBody>
          <a:bodyPr/>
          <a:lstStyle/>
          <a:p>
            <a:r>
              <a:rPr lang="en-US" dirty="0" smtClean="0"/>
              <a:t>A finite state automata decides the language</a:t>
            </a:r>
          </a:p>
          <a:p>
            <a:r>
              <a:rPr lang="en-US" dirty="0" smtClean="0"/>
              <a:t>A Left/Right linear grammar exists for the language</a:t>
            </a:r>
          </a:p>
          <a:p>
            <a:endParaRPr lang="en-US" dirty="0"/>
          </a:p>
        </p:txBody>
      </p:sp>
    </p:spTree>
    <p:extLst>
      <p:ext uri="{BB962C8B-B14F-4D97-AF65-F5344CB8AC3E}">
        <p14:creationId xmlns:p14="http://schemas.microsoft.com/office/powerpoint/2010/main" val="3222981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Free language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Example) L = {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a:rPr>
                          <m:t>𝑎</m:t>
                        </m:r>
                      </m:e>
                      <m:sup>
                        <m:r>
                          <a:rPr lang="en-US" b="0" i="1" smtClean="0">
                            <a:latin typeface="Cambria Math"/>
                          </a:rPr>
                          <m:t>𝑖</m:t>
                        </m:r>
                      </m:sup>
                    </m:sSup>
                    <m:sSup>
                      <m:sSupPr>
                        <m:ctrlPr>
                          <a:rPr lang="en-US" b="0" i="1" smtClean="0">
                            <a:latin typeface="Cambria Math" panose="02040503050406030204" pitchFamily="18" charset="0"/>
                          </a:rPr>
                        </m:ctrlPr>
                      </m:sSupPr>
                      <m:e>
                        <m:r>
                          <a:rPr lang="en-US" b="0" i="1" smtClean="0">
                            <a:latin typeface="Cambria Math"/>
                          </a:rPr>
                          <m:t>𝑏</m:t>
                        </m:r>
                      </m:e>
                      <m:sup>
                        <m:r>
                          <a:rPr lang="en-US" b="0" i="1" smtClean="0">
                            <a:latin typeface="Cambria Math"/>
                          </a:rPr>
                          <m:t>𝑖</m:t>
                        </m:r>
                      </m:sup>
                    </m:sSup>
                  </m:oMath>
                </a14:m>
                <a:r>
                  <a:rPr lang="en-US" dirty="0" smtClean="0"/>
                  <a:t> | </a:t>
                </a:r>
                <a:r>
                  <a:rPr lang="en-US" dirty="0" err="1" smtClean="0"/>
                  <a:t>i</a:t>
                </a:r>
                <a:r>
                  <a:rPr lang="en-US" dirty="0" smtClean="0"/>
                  <a:t> &gt; 0}</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213"/>
                </a:stretch>
              </a:blipFill>
            </p:spPr>
            <p:txBody>
              <a:bodyPr/>
              <a:lstStyle/>
              <a:p>
                <a:r>
                  <a:rPr lang="en-US">
                    <a:noFill/>
                  </a:rPr>
                  <a:t> </a:t>
                </a:r>
              </a:p>
            </p:txBody>
          </p:sp>
        </mc:Fallback>
      </mc:AlternateContent>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362200"/>
            <a:ext cx="5384800" cy="389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145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Free Grammar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400050" lvl="1" indent="0">
                  <a:buNone/>
                </a:pPr>
                <a:r>
                  <a:rPr lang="en-US" dirty="0" smtClean="0"/>
                  <a:t>Example) L = {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a:rPr>
                          <m:t>𝑎</m:t>
                        </m:r>
                      </m:e>
                      <m:sup>
                        <m:r>
                          <a:rPr lang="en-US" b="0" i="1" smtClean="0">
                            <a:latin typeface="Cambria Math"/>
                          </a:rPr>
                          <m:t>𝑖</m:t>
                        </m:r>
                      </m:sup>
                    </m:sSup>
                    <m:sSup>
                      <m:sSupPr>
                        <m:ctrlPr>
                          <a:rPr lang="en-US" b="0" i="1" smtClean="0">
                            <a:latin typeface="Cambria Math" panose="02040503050406030204" pitchFamily="18" charset="0"/>
                          </a:rPr>
                        </m:ctrlPr>
                      </m:sSupPr>
                      <m:e>
                        <m:r>
                          <a:rPr lang="en-US" b="0" i="1" smtClean="0">
                            <a:latin typeface="Cambria Math"/>
                          </a:rPr>
                          <m:t>𝑏</m:t>
                        </m:r>
                      </m:e>
                      <m:sup>
                        <m:r>
                          <a:rPr lang="en-US" b="0" i="1" smtClean="0">
                            <a:latin typeface="Cambria Math"/>
                          </a:rPr>
                          <m:t>𝑖</m:t>
                        </m:r>
                      </m:sup>
                    </m:sSup>
                  </m:oMath>
                </a14:m>
                <a:r>
                  <a:rPr lang="en-US" dirty="0" smtClean="0"/>
                  <a:t> | </a:t>
                </a:r>
                <a:r>
                  <a:rPr lang="en-US" dirty="0" err="1" smtClean="0"/>
                  <a:t>i</a:t>
                </a:r>
                <a:r>
                  <a:rPr lang="en-US" dirty="0" smtClean="0"/>
                  <a:t> &gt; 0}</a:t>
                </a:r>
              </a:p>
              <a:p>
                <a:pPr marL="400050" lvl="1" indent="0">
                  <a:buNone/>
                </a:pPr>
                <a:endParaRPr lang="en-US" b="0" i="1" dirty="0" smtClean="0">
                  <a:latin typeface="Cambria Math"/>
                </a:endParaRPr>
              </a:p>
              <a:p>
                <a:pPr marL="400050" lvl="1" indent="0">
                  <a:buNone/>
                </a:pPr>
                <a14:m>
                  <m:oMathPara xmlns:m="http://schemas.openxmlformats.org/officeDocument/2006/math">
                    <m:oMathParaPr>
                      <m:jc m:val="centerGroup"/>
                    </m:oMathParaPr>
                    <m:oMath xmlns:m="http://schemas.openxmlformats.org/officeDocument/2006/math">
                      <m:r>
                        <a:rPr lang="en-US" b="0" i="1" smtClean="0">
                          <a:latin typeface="Cambria Math"/>
                        </a:rPr>
                        <m:t>𝑆</m:t>
                      </m:r>
                      <m:r>
                        <a:rPr lang="en-US" b="0" i="1" smtClean="0">
                          <a:latin typeface="Cambria Math"/>
                        </a:rPr>
                        <m:t>→</m:t>
                      </m:r>
                      <m:r>
                        <a:rPr lang="en-US" b="0" i="1" smtClean="0">
                          <a:latin typeface="Cambria Math"/>
                        </a:rPr>
                        <m:t>𝑎𝑆𝑏</m:t>
                      </m:r>
                      <m:r>
                        <a:rPr lang="en-US" b="0" i="1" smtClean="0">
                          <a:latin typeface="Cambria Math"/>
                        </a:rPr>
                        <m:t> | </m:t>
                      </m:r>
                      <m:r>
                        <a:rPr lang="en-US" b="0" i="1" smtClean="0">
                          <a:latin typeface="Cambria Math"/>
                        </a:rPr>
                        <m:t>𝑎𝑏</m:t>
                      </m:r>
                    </m:oMath>
                  </m:oMathPara>
                </a14:m>
                <a:endParaRPr lang="en-US" b="0" i="1" dirty="0" smtClean="0">
                  <a:latin typeface="Cambria Math"/>
                </a:endParaRPr>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pPr marL="400050" lvl="1" indent="0">
                  <a:buNone/>
                </a:pPr>
                <a:endParaRPr lang="en-US" dirty="0"/>
              </a:p>
              <a:p>
                <a:pPr marL="400050" lvl="1"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t="-943"/>
                </a:stretch>
              </a:blipFill>
            </p:spPr>
            <p:txBody>
              <a:bodyPr/>
              <a:lstStyle/>
              <a:p>
                <a:r>
                  <a:rPr lang="en-US">
                    <a:noFill/>
                  </a:rPr>
                  <a:t> </a:t>
                </a:r>
              </a:p>
            </p:txBody>
          </p:sp>
        </mc:Fallback>
      </mc:AlternateContent>
    </p:spTree>
    <p:extLst>
      <p:ext uri="{BB962C8B-B14F-4D97-AF65-F5344CB8AC3E}">
        <p14:creationId xmlns:p14="http://schemas.microsoft.com/office/powerpoint/2010/main" val="2265347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Free Grammar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7500" lnSpcReduction="20000"/>
              </a:bodyPr>
              <a:lstStyle/>
              <a:p>
                <a:pPr marL="400050" lvl="1" indent="0">
                  <a:buNone/>
                </a:pPr>
                <a:r>
                  <a:rPr lang="en-US" dirty="0" smtClean="0"/>
                  <a:t>Example) L = {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a:rPr>
                          <m:t>𝑎</m:t>
                        </m:r>
                      </m:e>
                      <m:sup>
                        <m:r>
                          <a:rPr lang="en-US" b="0" i="1" smtClean="0">
                            <a:latin typeface="Cambria Math"/>
                          </a:rPr>
                          <m:t>𝑖</m:t>
                        </m:r>
                      </m:sup>
                    </m:sSup>
                    <m:sSup>
                      <m:sSupPr>
                        <m:ctrlPr>
                          <a:rPr lang="en-US" b="0" i="1" smtClean="0">
                            <a:latin typeface="Cambria Math" panose="02040503050406030204" pitchFamily="18" charset="0"/>
                          </a:rPr>
                        </m:ctrlPr>
                      </m:sSupPr>
                      <m:e>
                        <m:r>
                          <a:rPr lang="en-US" b="0" i="1" smtClean="0">
                            <a:latin typeface="Cambria Math"/>
                          </a:rPr>
                          <m:t>𝑏</m:t>
                        </m:r>
                      </m:e>
                      <m:sup>
                        <m:r>
                          <a:rPr lang="en-US" b="0" i="1" smtClean="0">
                            <a:latin typeface="Cambria Math"/>
                          </a:rPr>
                          <m:t>𝑖</m:t>
                        </m:r>
                      </m:sup>
                    </m:sSup>
                  </m:oMath>
                </a14:m>
                <a:r>
                  <a:rPr lang="en-US" dirty="0" smtClean="0"/>
                  <a:t> | </a:t>
                </a:r>
                <a:r>
                  <a:rPr lang="en-US" dirty="0" err="1" smtClean="0"/>
                  <a:t>i</a:t>
                </a:r>
                <a:r>
                  <a:rPr lang="en-US" dirty="0" smtClean="0"/>
                  <a:t> &gt; 0}</a:t>
                </a:r>
              </a:p>
              <a:p>
                <a:pPr marL="400050" lvl="1" indent="0">
                  <a:buNone/>
                </a:pPr>
                <a:endParaRPr lang="en-US" b="0" i="1" dirty="0" smtClean="0">
                  <a:latin typeface="Cambria Math"/>
                </a:endParaRPr>
              </a:p>
              <a:p>
                <a:pPr marL="0" indent="0">
                  <a:buNone/>
                </a:pPr>
                <a:r>
                  <a:rPr lang="en-US" dirty="0" smtClean="0"/>
                  <a:t>We can Recursively enumerate the language</a:t>
                </a:r>
              </a:p>
              <a:p>
                <a:pPr marL="0" indent="0">
                  <a:buNone/>
                </a:pPr>
                <a:endParaRPr lang="en-US" dirty="0" smtClean="0"/>
              </a:p>
              <a:p>
                <a:pPr marL="0" indent="0">
                  <a:buNone/>
                </a:pPr>
                <a:r>
                  <a:rPr lang="en-US" b="0" dirty="0" err="1" smtClean="0">
                    <a:solidFill>
                      <a:srgbClr val="FF0000"/>
                    </a:solidFill>
                  </a:rPr>
                  <a:t>AB_enumerator</a:t>
                </a:r>
                <a:r>
                  <a:rPr lang="en-US" b="0" dirty="0" smtClean="0">
                    <a:solidFill>
                      <a:srgbClr val="FF0000"/>
                    </a:solidFill>
                  </a:rPr>
                  <a:t>(string s)</a:t>
                </a:r>
              </a:p>
              <a:p>
                <a:pPr marL="0" indent="0">
                  <a:buNone/>
                </a:pPr>
                <a:r>
                  <a:rPr lang="en-US" dirty="0" smtClean="0">
                    <a:solidFill>
                      <a:srgbClr val="FF0000"/>
                    </a:solidFill>
                  </a:rPr>
                  <a:t>{</a:t>
                </a:r>
              </a:p>
              <a:p>
                <a:pPr marL="0" indent="0">
                  <a:buNone/>
                </a:pPr>
                <a:r>
                  <a:rPr lang="en-US" dirty="0" smtClean="0">
                    <a:solidFill>
                      <a:srgbClr val="FF0000"/>
                    </a:solidFill>
                  </a:rPr>
                  <a:t>     s = “a” . s . “b”;</a:t>
                </a:r>
              </a:p>
              <a:p>
                <a:pPr marL="0" indent="0">
                  <a:buNone/>
                </a:pPr>
                <a:r>
                  <a:rPr lang="en-US" dirty="0">
                    <a:solidFill>
                      <a:srgbClr val="FF0000"/>
                    </a:solidFill>
                  </a:rPr>
                  <a:t> </a:t>
                </a:r>
                <a:r>
                  <a:rPr lang="en-US" dirty="0" smtClean="0">
                    <a:solidFill>
                      <a:srgbClr val="FF0000"/>
                    </a:solidFill>
                  </a:rPr>
                  <a:t>   print(s);</a:t>
                </a:r>
              </a:p>
              <a:p>
                <a:pPr marL="0" indent="0">
                  <a:buNone/>
                </a:pPr>
                <a:r>
                  <a:rPr lang="en-US" dirty="0" smtClean="0">
                    <a:solidFill>
                      <a:srgbClr val="FF0000"/>
                    </a:solidFill>
                  </a:rPr>
                  <a:t>    </a:t>
                </a:r>
                <a:r>
                  <a:rPr lang="en-US" dirty="0" err="1" smtClean="0">
                    <a:solidFill>
                      <a:srgbClr val="FF0000"/>
                    </a:solidFill>
                  </a:rPr>
                  <a:t>AB_enumerator</a:t>
                </a:r>
                <a:r>
                  <a:rPr lang="en-US" dirty="0" smtClean="0">
                    <a:solidFill>
                      <a:srgbClr val="FF0000"/>
                    </a:solidFill>
                  </a:rPr>
                  <a:t>(s);</a:t>
                </a:r>
              </a:p>
              <a:p>
                <a:pPr marL="0" indent="0">
                  <a:buNone/>
                </a:pPr>
                <a:r>
                  <a:rPr lang="en-US" b="0" dirty="0" smtClean="0">
                    <a:solidFill>
                      <a:srgbClr val="FF0000"/>
                    </a:solidFill>
                  </a:rPr>
                  <a:t>}</a:t>
                </a:r>
              </a:p>
              <a:p>
                <a:pPr marL="0" indent="0">
                  <a:buNone/>
                </a:pPr>
                <a:endParaRPr lang="en-US" b="0" dirty="0" smtClean="0">
                  <a:solidFill>
                    <a:srgbClr val="FF0000"/>
                  </a:solidFill>
                </a:endParaRPr>
              </a:p>
              <a:p>
                <a:pPr marL="0" indent="0">
                  <a:buNone/>
                </a:pPr>
                <a:r>
                  <a:rPr lang="en-US" dirty="0" err="1" smtClean="0">
                    <a:solidFill>
                      <a:schemeClr val="tx2"/>
                    </a:solidFill>
                  </a:rPr>
                  <a:t>AB_enumerator</a:t>
                </a:r>
                <a:r>
                  <a:rPr lang="en-US" dirty="0" smtClean="0">
                    <a:solidFill>
                      <a:schemeClr val="tx2"/>
                    </a:solidFill>
                  </a:rPr>
                  <a:t>(“”);</a:t>
                </a:r>
                <a:endParaRPr lang="en-US" b="0" dirty="0" smtClean="0">
                  <a:solidFill>
                    <a:schemeClr val="tx2"/>
                  </a:solidFill>
                </a:endParaRPr>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pPr marL="400050" lvl="1" indent="0">
                  <a:buNone/>
                </a:pPr>
                <a:endParaRPr lang="en-US" dirty="0"/>
              </a:p>
              <a:p>
                <a:pPr marL="400050" lvl="1"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t="-2022" b="-3100"/>
                </a:stretch>
              </a:blipFill>
            </p:spPr>
            <p:txBody>
              <a:bodyPr/>
              <a:lstStyle/>
              <a:p>
                <a:r>
                  <a:rPr lang="en-US">
                    <a:noFill/>
                  </a:rPr>
                  <a:t> </a:t>
                </a:r>
              </a:p>
            </p:txBody>
          </p:sp>
        </mc:Fallback>
      </mc:AlternateContent>
    </p:spTree>
    <p:extLst>
      <p:ext uri="{BB962C8B-B14F-4D97-AF65-F5344CB8AC3E}">
        <p14:creationId xmlns:p14="http://schemas.microsoft.com/office/powerpoint/2010/main" val="1655803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633</Words>
  <Application>Microsoft Office PowerPoint</Application>
  <PresentationFormat>On-screen Show (4:3)</PresentationFormat>
  <Paragraphs>176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Cambria Math</vt:lpstr>
      <vt:lpstr>Wingdings</vt:lpstr>
      <vt:lpstr>Office Theme</vt:lpstr>
      <vt:lpstr>Chomsky Hierarchy</vt:lpstr>
      <vt:lpstr>Norm Chomsky</vt:lpstr>
      <vt:lpstr>Regular FA</vt:lpstr>
      <vt:lpstr>Regular Grammar</vt:lpstr>
      <vt:lpstr>Regular Language Enumerated</vt:lpstr>
      <vt:lpstr>Properties of Regular Languages</vt:lpstr>
      <vt:lpstr>Context Free language</vt:lpstr>
      <vt:lpstr>Context Free Grammar</vt:lpstr>
      <vt:lpstr>Context Free Grammar</vt:lpstr>
      <vt:lpstr>Properties of Context Free Languages</vt:lpstr>
      <vt:lpstr>Subset of English Grammar</vt:lpstr>
      <vt:lpstr>Parse this sentence</vt:lpstr>
      <vt:lpstr>Consider this language</vt:lpstr>
      <vt:lpstr>Grammar for this language</vt:lpstr>
      <vt:lpstr>Unrestricted Grammars</vt:lpstr>
      <vt:lpstr>Enumerating the Universal language</vt:lpstr>
      <vt:lpstr>Enumerating a Compliment</vt:lpstr>
      <vt:lpstr>Restricted Grammars</vt:lpstr>
      <vt:lpstr>Recursive Languages</vt:lpstr>
      <vt:lpstr>Recursively Enumerable Languages</vt:lpstr>
      <vt:lpstr>If L and L ̅ are Recursive Enumerable then L is Recursive</vt:lpstr>
      <vt:lpstr>The Chomsky Hierarchy</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Chomsky Hierarchy</dc:title>
  <dc:creator>bill HP</dc:creator>
  <cp:lastModifiedBy>Byrne, William</cp:lastModifiedBy>
  <cp:revision>22</cp:revision>
  <dcterms:created xsi:type="dcterms:W3CDTF">2014-06-16T12:39:35Z</dcterms:created>
  <dcterms:modified xsi:type="dcterms:W3CDTF">2016-06-19T18:23:39Z</dcterms:modified>
</cp:coreProperties>
</file>