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8" r:id="rId9"/>
    <p:sldId id="263" r:id="rId10"/>
    <p:sldId id="265" r:id="rId11"/>
    <p:sldId id="269" r:id="rId12"/>
    <p:sldId id="264"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788FFA-E131-49B1-8C02-F8861A747EA3}" type="datetimeFigureOut">
              <a:rPr lang="en-US" smtClean="0"/>
              <a:t>3/31/2019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B4D0BC-36A3-4AE4-9CAF-25B13AA9FDDA}" type="slidenum">
              <a:rPr lang="en-US" smtClean="0"/>
              <a:t>‹#›</a:t>
            </a:fld>
            <a:endParaRPr lang="en-US"/>
          </a:p>
        </p:txBody>
      </p:sp>
    </p:spTree>
    <p:extLst>
      <p:ext uri="{BB962C8B-B14F-4D97-AF65-F5344CB8AC3E}">
        <p14:creationId xmlns:p14="http://schemas.microsoft.com/office/powerpoint/2010/main" val="1431271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27C4390-E806-4E34-AA1B-8A2ADF802E11}" type="datetime1">
              <a:rPr lang="en-US" smtClean="0"/>
              <a:t>3/31/2019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2F135A-8FF5-4AC6-872D-C82879EC280E}" type="datetime1">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E15011-8B0A-4F49-8A2E-E582BBC3042C}" type="datetime1">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632AD69-7E51-4E53-B7CA-BACCC9BEC29E}" type="datetime1">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4D366F2-01FE-4DD4-8121-AA94C0ACAEB6}" type="datetime1">
              <a:rPr lang="en-US" smtClean="0"/>
              <a:t>3/31/2019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8B9AA32-EB27-4B4E-8010-237107D3D859}" type="datetime1">
              <a:rPr lang="en-US" smtClean="0"/>
              <a:t>3/31/2019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994EA12-FE6E-4FD5-BA5B-467457BC2372}" type="datetime1">
              <a:rPr lang="en-US" smtClean="0"/>
              <a:t>3/31/2019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1EBCA07-DA73-4B62-B9EB-387594AD43B4}" type="datetime1">
              <a:rPr lang="en-US" smtClean="0"/>
              <a:t>3/31/2019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B95A01-3C8B-48A6-AB7E-25AFCA9FD13D}" type="datetime1">
              <a:rPr lang="en-US" smtClean="0"/>
              <a:t>3/31/2019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41AB533-06F2-4156-8778-B23DB2BB8CDB}" type="datetime1">
              <a:rPr lang="en-US" smtClean="0"/>
              <a:t>3/31/2019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0E61993-8EB0-435D-B9DA-B9778C8FE96F}" type="datetime1">
              <a:rPr lang="en-US" smtClean="0"/>
              <a:t>3/31/2019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84DA628-9E10-4BB4-A28C-E44E1EFECD1E}" type="datetime1">
              <a:rPr lang="en-US" smtClean="0"/>
              <a:t>3/31/2019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epochconverter.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200400"/>
            <a:ext cx="6400800" cy="2286000"/>
          </a:xfrm>
        </p:spPr>
        <p:txBody>
          <a:bodyPr/>
          <a:lstStyle/>
          <a:p>
            <a:r>
              <a:rPr lang="en-US" dirty="0" smtClean="0"/>
              <a:t>Recording time</a:t>
            </a:r>
          </a:p>
          <a:p>
            <a:r>
              <a:rPr lang="en-US" dirty="0" smtClean="0"/>
              <a:t>Calendars</a:t>
            </a:r>
          </a:p>
          <a:p>
            <a:r>
              <a:rPr lang="en-US" dirty="0" smtClean="0"/>
              <a:t>Events (start and stop and duration</a:t>
            </a:r>
            <a:r>
              <a:rPr lang="en-US" dirty="0" smtClean="0"/>
              <a:t>)</a:t>
            </a:r>
          </a:p>
          <a:p>
            <a:r>
              <a:rPr lang="en-US" smtClean="0"/>
              <a:t>UTC and GMT</a:t>
            </a:r>
            <a:endParaRPr lang="en-US" dirty="0"/>
          </a:p>
        </p:txBody>
      </p:sp>
      <p:sp>
        <p:nvSpPr>
          <p:cNvPr id="2" name="Title 1"/>
          <p:cNvSpPr>
            <a:spLocks noGrp="1"/>
          </p:cNvSpPr>
          <p:nvPr>
            <p:ph type="ctrTitle"/>
          </p:nvPr>
        </p:nvSpPr>
        <p:spPr/>
        <p:txBody>
          <a:bodyPr/>
          <a:lstStyle/>
          <a:p>
            <a:r>
              <a:rPr lang="en-US" dirty="0" smtClean="0"/>
              <a:t>Calendar Time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5738964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Greenwich </a:t>
            </a:r>
            <a:r>
              <a:rPr lang="en-US" dirty="0" smtClean="0"/>
              <a:t>Mean Time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4" name="Content Placeholder 3"/>
          <p:cNvSpPr>
            <a:spLocks noGrp="1"/>
          </p:cNvSpPr>
          <p:nvPr>
            <p:ph sz="quarter" idx="1"/>
          </p:nvPr>
        </p:nvSpPr>
        <p:spPr/>
        <p:txBody>
          <a:bodyPr/>
          <a:lstStyle/>
          <a:p>
            <a:r>
              <a:rPr lang="en-US" dirty="0"/>
              <a:t>Greenwich Mean Time or GMT is clock time at the Royal Observatory in Greenwich, London. It is the same all year round and is not affected by Summer Time (Daylight Saving Time) clock changes</a:t>
            </a:r>
            <a:r>
              <a:rPr lang="en-US" dirty="0" smtClean="0"/>
              <a:t>.</a:t>
            </a:r>
          </a:p>
          <a:p>
            <a:endParaRPr lang="en-US" dirty="0"/>
          </a:p>
          <a:p>
            <a:r>
              <a:rPr lang="en-US" dirty="0"/>
              <a:t>When the sun is at its highest point exactly above the Prime Meridian , it is 1200 noon at Greenwich.</a:t>
            </a:r>
          </a:p>
          <a:p>
            <a:pPr marL="0" indent="0">
              <a:buNone/>
            </a:pPr>
            <a:endParaRPr lang="en-US" dirty="0"/>
          </a:p>
        </p:txBody>
      </p:sp>
    </p:spTree>
    <p:extLst>
      <p:ext uri="{BB962C8B-B14F-4D97-AF65-F5344CB8AC3E}">
        <p14:creationId xmlns:p14="http://schemas.microsoft.com/office/powerpoint/2010/main" val="1404954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zones of the world</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66800" y="1418844"/>
            <a:ext cx="7297994" cy="4524756"/>
          </a:xfrm>
        </p:spPr>
      </p:pic>
    </p:spTree>
    <p:extLst>
      <p:ext uri="{BB962C8B-B14F-4D97-AF65-F5344CB8AC3E}">
        <p14:creationId xmlns:p14="http://schemas.microsoft.com/office/powerpoint/2010/main" val="1762798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Seconds in a…</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4" name="Content Placeholder 3"/>
          <p:cNvSpPr>
            <a:spLocks noGrp="1"/>
          </p:cNvSpPr>
          <p:nvPr>
            <p:ph sz="quarter" idx="1"/>
          </p:nvPr>
        </p:nvSpPr>
        <p:spPr/>
        <p:txBody>
          <a:bodyPr/>
          <a:lstStyle/>
          <a:p>
            <a:r>
              <a:rPr lang="en-US" dirty="0" smtClean="0"/>
              <a:t>Minute   	= 60</a:t>
            </a:r>
          </a:p>
          <a:p>
            <a:r>
              <a:rPr lang="en-US" dirty="0" smtClean="0"/>
              <a:t>Hour       	= 3600</a:t>
            </a:r>
          </a:p>
          <a:p>
            <a:r>
              <a:rPr lang="en-US" dirty="0" smtClean="0"/>
              <a:t>Day		= 86,400</a:t>
            </a:r>
          </a:p>
          <a:p>
            <a:r>
              <a:rPr lang="en-US" dirty="0" smtClean="0"/>
              <a:t>Year (365)	= 31,536,000</a:t>
            </a:r>
          </a:p>
          <a:p>
            <a:pPr marL="0" indent="0">
              <a:buNone/>
            </a:pPr>
            <a:r>
              <a:rPr lang="en-US" dirty="0" smtClean="0"/>
              <a:t>Range on a 32 bit signed integer</a:t>
            </a:r>
          </a:p>
          <a:p>
            <a:pPr marL="0" indent="0">
              <a:buNone/>
            </a:pPr>
            <a:r>
              <a:rPr lang="en-US" dirty="0" smtClean="0"/>
              <a:t> 	</a:t>
            </a:r>
            <a:r>
              <a:rPr lang="en-US" b="1" dirty="0" smtClean="0"/>
              <a:t>2,147,483,647</a:t>
            </a:r>
            <a:r>
              <a:rPr lang="en-US" dirty="0"/>
              <a:t> (or hexadecimal 7FFF,FFFF</a:t>
            </a:r>
            <a:r>
              <a:rPr lang="en-US" baseline="-25000" dirty="0"/>
              <a:t>16</a:t>
            </a:r>
            <a:r>
              <a:rPr lang="en-US" dirty="0" smtClean="0"/>
              <a:t>)</a:t>
            </a:r>
          </a:p>
          <a:p>
            <a:pPr marL="0" indent="0">
              <a:buNone/>
            </a:pPr>
            <a:r>
              <a:rPr lang="en-US" b="1" dirty="0" smtClean="0"/>
              <a:t>	-2,147,483,648</a:t>
            </a:r>
            <a:r>
              <a:rPr lang="en-US" dirty="0"/>
              <a:t> (or hexadecimal </a:t>
            </a:r>
            <a:r>
              <a:rPr lang="en-US" dirty="0" smtClean="0"/>
              <a:t>8000,0000</a:t>
            </a:r>
            <a:r>
              <a:rPr lang="en-US" baseline="-25000" dirty="0" smtClean="0"/>
              <a:t>16</a:t>
            </a:r>
            <a:r>
              <a:rPr lang="en-US" dirty="0" smtClean="0"/>
              <a:t>)</a:t>
            </a:r>
          </a:p>
          <a:p>
            <a:pPr marL="0" indent="0">
              <a:buNone/>
            </a:pPr>
            <a:r>
              <a:rPr lang="en-US" dirty="0" smtClean="0"/>
              <a:t>So we can record ~68 years before and after “1970/1/1”</a:t>
            </a:r>
          </a:p>
          <a:p>
            <a:pPr marL="0" indent="0">
              <a:buNone/>
            </a:pPr>
            <a:r>
              <a:rPr lang="en-US" dirty="0"/>
              <a:t>w</a:t>
            </a:r>
            <a:r>
              <a:rPr lang="en-US" dirty="0" smtClean="0"/>
              <a:t>ith a 32 bit integer (1902 - 2038) </a:t>
            </a:r>
            <a:r>
              <a:rPr lang="en-US" smtClean="0"/>
              <a:t>then we need </a:t>
            </a:r>
            <a:r>
              <a:rPr lang="en-US" dirty="0" smtClean="0"/>
              <a:t>more bits. </a:t>
            </a:r>
            <a:endParaRPr lang="en-US" dirty="0"/>
          </a:p>
        </p:txBody>
      </p:sp>
    </p:spTree>
    <p:extLst>
      <p:ext uri="{BB962C8B-B14F-4D97-AF65-F5344CB8AC3E}">
        <p14:creationId xmlns:p14="http://schemas.microsoft.com/office/powerpoint/2010/main" val="3267967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a:t>
            </a:r>
            <a:r>
              <a:rPr lang="en-US" dirty="0" err="1" smtClean="0"/>
              <a:t>hp</a:t>
            </a:r>
            <a:r>
              <a:rPr lang="en-US" dirty="0" smtClean="0"/>
              <a:t> code to read from database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 name="Content Placeholder 3"/>
          <p:cNvSpPr>
            <a:spLocks noGrp="1"/>
          </p:cNvSpPr>
          <p:nvPr>
            <p:ph sz="quarter" idx="1"/>
          </p:nvPr>
        </p:nvSpPr>
        <p:spPr/>
        <p:txBody>
          <a:bodyPr>
            <a:normAutofit/>
          </a:bodyPr>
          <a:lstStyle/>
          <a:p>
            <a:pPr marL="0" indent="0">
              <a:buNone/>
            </a:pPr>
            <a:r>
              <a:rPr lang="en-US" sz="2400" dirty="0" smtClean="0"/>
              <a:t>$</a:t>
            </a:r>
            <a:r>
              <a:rPr lang="en-US" sz="2400" dirty="0" err="1"/>
              <a:t>DBconnection</a:t>
            </a:r>
            <a:r>
              <a:rPr lang="en-US" sz="2400" dirty="0"/>
              <a:t> = </a:t>
            </a:r>
            <a:r>
              <a:rPr lang="en-US" sz="2400" dirty="0" err="1"/>
              <a:t>loginDatabasei</a:t>
            </a:r>
            <a:r>
              <a:rPr lang="en-US" sz="2400" dirty="0"/>
              <a:t>();			</a:t>
            </a:r>
          </a:p>
          <a:p>
            <a:pPr marL="0" indent="0">
              <a:buNone/>
            </a:pPr>
            <a:r>
              <a:rPr lang="en-US" sz="2400" dirty="0" smtClean="0"/>
              <a:t>  $</a:t>
            </a:r>
            <a:r>
              <a:rPr lang="en-US" sz="2400" dirty="0" err="1"/>
              <a:t>sql</a:t>
            </a:r>
            <a:r>
              <a:rPr lang="en-US" sz="2400" dirty="0"/>
              <a:t>  = "SELECT </a:t>
            </a:r>
            <a:r>
              <a:rPr lang="en-US" sz="2400" dirty="0" err="1" smtClean="0"/>
              <a:t>eventname,start</a:t>
            </a:r>
            <a:r>
              <a:rPr lang="en-US" sz="2400" dirty="0"/>
              <a:t>		</a:t>
            </a:r>
            <a:endParaRPr lang="en-US" sz="2400" dirty="0" smtClean="0"/>
          </a:p>
          <a:p>
            <a:pPr marL="0" indent="0">
              <a:buNone/>
            </a:pPr>
            <a:r>
              <a:rPr lang="en-US" sz="2400" dirty="0" smtClean="0"/>
              <a:t>                FROM </a:t>
            </a:r>
            <a:r>
              <a:rPr lang="en-US" sz="2400" dirty="0" err="1"/>
              <a:t>attendanceeventsgroupsstartstop</a:t>
            </a:r>
            <a:endParaRPr lang="en-US" sz="2400" dirty="0"/>
          </a:p>
          <a:p>
            <a:pPr marL="0" indent="0">
              <a:buNone/>
            </a:pPr>
            <a:r>
              <a:rPr lang="en-US" sz="2400" dirty="0" smtClean="0"/>
              <a:t>                WHERE </a:t>
            </a:r>
            <a:r>
              <a:rPr lang="en-US" sz="2400" dirty="0" err="1"/>
              <a:t>eventid</a:t>
            </a:r>
            <a:r>
              <a:rPr lang="en-US" sz="2400" dirty="0"/>
              <a:t> ='$</a:t>
            </a:r>
            <a:r>
              <a:rPr lang="en-US" sz="2400" dirty="0" err="1"/>
              <a:t>eventID</a:t>
            </a:r>
            <a:r>
              <a:rPr lang="en-US" sz="2400" dirty="0"/>
              <a:t>' and </a:t>
            </a:r>
            <a:r>
              <a:rPr lang="en-US" sz="2400" dirty="0" err="1"/>
              <a:t>groupid</a:t>
            </a:r>
            <a:r>
              <a:rPr lang="en-US" sz="2400" dirty="0"/>
              <a:t>='$</a:t>
            </a:r>
            <a:r>
              <a:rPr lang="en-US" sz="2400" dirty="0" err="1"/>
              <a:t>groupID</a:t>
            </a:r>
            <a:r>
              <a:rPr lang="en-US" sz="2400" dirty="0"/>
              <a:t>'";</a:t>
            </a:r>
          </a:p>
          <a:p>
            <a:pPr marL="0" indent="0">
              <a:buNone/>
            </a:pPr>
            <a:r>
              <a:rPr lang="en-US" sz="2400" dirty="0" smtClean="0"/>
              <a:t>$</a:t>
            </a:r>
            <a:r>
              <a:rPr lang="en-US" sz="2400" dirty="0" err="1"/>
              <a:t>eventResult</a:t>
            </a:r>
            <a:r>
              <a:rPr lang="en-US" sz="2400" dirty="0"/>
              <a:t> = </a:t>
            </a:r>
            <a:r>
              <a:rPr lang="en-US" sz="2400" dirty="0" err="1"/>
              <a:t>submitSQLstatementi</a:t>
            </a:r>
            <a:r>
              <a:rPr lang="en-US" sz="2400" dirty="0"/>
              <a:t>($</a:t>
            </a:r>
            <a:r>
              <a:rPr lang="en-US" sz="2400" dirty="0" err="1"/>
              <a:t>sql</a:t>
            </a:r>
            <a:r>
              <a:rPr lang="en-US" sz="2400" dirty="0"/>
              <a:t>,$</a:t>
            </a:r>
            <a:r>
              <a:rPr lang="en-US" sz="2400" dirty="0" err="1"/>
              <a:t>DBconnection</a:t>
            </a:r>
            <a:r>
              <a:rPr lang="en-US" sz="2400" dirty="0"/>
              <a:t>);</a:t>
            </a:r>
          </a:p>
          <a:p>
            <a:pPr marL="0" indent="0">
              <a:buNone/>
            </a:pPr>
            <a:r>
              <a:rPr lang="en-US" sz="2400" dirty="0" err="1" smtClean="0"/>
              <a:t>logoffDatabasei</a:t>
            </a:r>
            <a:r>
              <a:rPr lang="en-US" sz="2400" dirty="0"/>
              <a:t>($</a:t>
            </a:r>
            <a:r>
              <a:rPr lang="en-US" sz="2400" dirty="0" err="1"/>
              <a:t>DBconnection</a:t>
            </a:r>
            <a:r>
              <a:rPr lang="en-US" sz="2400" dirty="0"/>
              <a:t>);</a:t>
            </a:r>
          </a:p>
        </p:txBody>
      </p:sp>
    </p:spTree>
    <p:extLst>
      <p:ext uri="{BB962C8B-B14F-4D97-AF65-F5344CB8AC3E}">
        <p14:creationId xmlns:p14="http://schemas.microsoft.com/office/powerpoint/2010/main" val="2056710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p</a:t>
            </a:r>
            <a:r>
              <a:rPr lang="en-US" dirty="0" err="1" smtClean="0"/>
              <a:t>hp</a:t>
            </a:r>
            <a:r>
              <a:rPr lang="en-US" dirty="0" smtClean="0"/>
              <a:t> code make human readable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4" name="Content Placeholder 3"/>
          <p:cNvSpPr>
            <a:spLocks noGrp="1"/>
          </p:cNvSpPr>
          <p:nvPr>
            <p:ph sz="quarter" idx="1"/>
          </p:nvPr>
        </p:nvSpPr>
        <p:spPr/>
        <p:txBody>
          <a:bodyPr>
            <a:normAutofit fontScale="92500" lnSpcReduction="10000"/>
          </a:bodyPr>
          <a:lstStyle/>
          <a:p>
            <a:pPr marL="0" indent="0">
              <a:buNone/>
            </a:pPr>
            <a:r>
              <a:rPr lang="en-US" sz="2400" dirty="0" smtClean="0"/>
              <a:t>if </a:t>
            </a:r>
            <a:r>
              <a:rPr lang="en-US" sz="2400" dirty="0"/>
              <a:t>($</a:t>
            </a:r>
            <a:r>
              <a:rPr lang="en-US" sz="2400" dirty="0" err="1"/>
              <a:t>eventResult</a:t>
            </a:r>
            <a:r>
              <a:rPr lang="en-US" sz="2400" dirty="0"/>
              <a:t>)</a:t>
            </a:r>
          </a:p>
          <a:p>
            <a:pPr marL="0" indent="0">
              <a:buNone/>
            </a:pPr>
            <a:r>
              <a:rPr lang="en-US" sz="2400" dirty="0" smtClean="0"/>
              <a:t>{</a:t>
            </a:r>
            <a:endParaRPr lang="en-US" sz="2400" dirty="0"/>
          </a:p>
          <a:p>
            <a:pPr marL="0" indent="0">
              <a:buNone/>
            </a:pPr>
            <a:r>
              <a:rPr lang="en-US" sz="2400" dirty="0" smtClean="0"/>
              <a:t>    $</a:t>
            </a:r>
            <a:r>
              <a:rPr lang="en-US" sz="2400" dirty="0"/>
              <a:t>row = $</a:t>
            </a:r>
            <a:r>
              <a:rPr lang="en-US" sz="2400" dirty="0" err="1"/>
              <a:t>eventResult</a:t>
            </a:r>
            <a:r>
              <a:rPr lang="en-US" sz="2400" dirty="0"/>
              <a:t>-&gt;</a:t>
            </a:r>
            <a:r>
              <a:rPr lang="en-US" sz="2400" dirty="0" err="1"/>
              <a:t>fetch_row</a:t>
            </a:r>
            <a:r>
              <a:rPr lang="en-US" sz="2400" dirty="0"/>
              <a:t>();</a:t>
            </a:r>
          </a:p>
          <a:p>
            <a:pPr marL="0" indent="0">
              <a:buNone/>
            </a:pPr>
            <a:r>
              <a:rPr lang="en-US" sz="2400" dirty="0"/>
              <a:t>     </a:t>
            </a:r>
            <a:r>
              <a:rPr lang="en-US" sz="2400" dirty="0" smtClean="0"/>
              <a:t>$</a:t>
            </a:r>
            <a:r>
              <a:rPr lang="en-US" sz="2400" dirty="0" err="1"/>
              <a:t>eventName</a:t>
            </a:r>
            <a:r>
              <a:rPr lang="en-US" sz="2400" dirty="0"/>
              <a:t>   = $row[0];</a:t>
            </a:r>
          </a:p>
          <a:p>
            <a:pPr marL="0" indent="0">
              <a:buNone/>
            </a:pPr>
            <a:r>
              <a:rPr lang="en-US" sz="2400" dirty="0"/>
              <a:t>     </a:t>
            </a:r>
            <a:r>
              <a:rPr lang="en-US" sz="2400" dirty="0" smtClean="0"/>
              <a:t>$</a:t>
            </a:r>
            <a:r>
              <a:rPr lang="en-US" sz="2400" dirty="0"/>
              <a:t>start      </a:t>
            </a:r>
            <a:r>
              <a:rPr lang="en-US" sz="2400" dirty="0" smtClean="0"/>
              <a:t>        </a:t>
            </a:r>
            <a:r>
              <a:rPr lang="en-US" sz="2400" dirty="0"/>
              <a:t>= $</a:t>
            </a:r>
            <a:r>
              <a:rPr lang="en-US" sz="2400" dirty="0" smtClean="0"/>
              <a:t>row[1];</a:t>
            </a:r>
          </a:p>
          <a:p>
            <a:pPr marL="0" indent="0">
              <a:buNone/>
            </a:pPr>
            <a:r>
              <a:rPr lang="en-US" sz="2400" dirty="0"/>
              <a:t> </a:t>
            </a:r>
            <a:r>
              <a:rPr lang="en-US" sz="2400" dirty="0" smtClean="0"/>
              <a:t>    $stop               = $row[2];</a:t>
            </a:r>
          </a:p>
          <a:p>
            <a:pPr marL="0" indent="0">
              <a:buNone/>
            </a:pPr>
            <a:r>
              <a:rPr lang="en-US" sz="2400" dirty="0" smtClean="0"/>
              <a:t>    </a:t>
            </a:r>
            <a:r>
              <a:rPr lang="en-US" sz="2400" dirty="0" err="1" smtClean="0">
                <a:solidFill>
                  <a:srgbClr val="FF0000"/>
                </a:solidFill>
              </a:rPr>
              <a:t>date_default_timezone_set</a:t>
            </a:r>
            <a:r>
              <a:rPr lang="en-US" sz="2400" dirty="0">
                <a:solidFill>
                  <a:srgbClr val="FF0000"/>
                </a:solidFill>
              </a:rPr>
              <a:t>('EST5EDT');</a:t>
            </a:r>
          </a:p>
          <a:p>
            <a:pPr marL="0" indent="0">
              <a:buNone/>
            </a:pPr>
            <a:r>
              <a:rPr lang="en-US" sz="2400" dirty="0" smtClean="0"/>
              <a:t>    $</a:t>
            </a:r>
            <a:r>
              <a:rPr lang="en-US" sz="2400" dirty="0" err="1"/>
              <a:t>startDay</a:t>
            </a:r>
            <a:r>
              <a:rPr lang="en-US" sz="2400" dirty="0"/>
              <a:t>    </a:t>
            </a:r>
            <a:r>
              <a:rPr lang="en-US" sz="2400" dirty="0" smtClean="0"/>
              <a:t>    = </a:t>
            </a:r>
            <a:r>
              <a:rPr lang="en-US" sz="2400" dirty="0"/>
              <a:t>date('m/d/Y', $start);</a:t>
            </a:r>
          </a:p>
          <a:p>
            <a:pPr marL="0" indent="0">
              <a:buNone/>
            </a:pPr>
            <a:r>
              <a:rPr lang="en-US" sz="2400" dirty="0" smtClean="0"/>
              <a:t>    $</a:t>
            </a:r>
            <a:r>
              <a:rPr lang="en-US" sz="2400" dirty="0" err="1"/>
              <a:t>startHour</a:t>
            </a:r>
            <a:r>
              <a:rPr lang="en-US" sz="2400" dirty="0"/>
              <a:t>   </a:t>
            </a:r>
            <a:r>
              <a:rPr lang="en-US" sz="2400" dirty="0" smtClean="0"/>
              <a:t>   = </a:t>
            </a:r>
            <a:r>
              <a:rPr lang="en-US" sz="2400" dirty="0"/>
              <a:t>date('h', $start);</a:t>
            </a:r>
          </a:p>
          <a:p>
            <a:pPr marL="0" indent="0">
              <a:buNone/>
            </a:pPr>
            <a:r>
              <a:rPr lang="en-US" sz="2400" dirty="0" smtClean="0"/>
              <a:t>    $</a:t>
            </a:r>
            <a:r>
              <a:rPr lang="en-US" sz="2400" dirty="0" err="1"/>
              <a:t>startMinute</a:t>
            </a:r>
            <a:r>
              <a:rPr lang="en-US" sz="2400" dirty="0"/>
              <a:t> </a:t>
            </a:r>
            <a:r>
              <a:rPr lang="en-US" sz="2400" dirty="0" smtClean="0"/>
              <a:t>  = </a:t>
            </a:r>
            <a:r>
              <a:rPr lang="en-US" sz="2400" dirty="0"/>
              <a:t>date('</a:t>
            </a:r>
            <a:r>
              <a:rPr lang="en-US" sz="2400" dirty="0" err="1"/>
              <a:t>i</a:t>
            </a:r>
            <a:r>
              <a:rPr lang="en-US" sz="2400" dirty="0"/>
              <a:t>', $start);</a:t>
            </a:r>
          </a:p>
          <a:p>
            <a:pPr marL="0" indent="0">
              <a:buNone/>
            </a:pPr>
            <a:r>
              <a:rPr lang="en-US" sz="2400" dirty="0"/>
              <a:t>    </a:t>
            </a:r>
            <a:r>
              <a:rPr lang="en-US" sz="2400" dirty="0" smtClean="0"/>
              <a:t>$</a:t>
            </a:r>
            <a:r>
              <a:rPr lang="en-US" sz="2400" dirty="0" err="1"/>
              <a:t>startAMPM</a:t>
            </a:r>
            <a:r>
              <a:rPr lang="en-US" sz="2400" dirty="0"/>
              <a:t>  </a:t>
            </a:r>
            <a:r>
              <a:rPr lang="en-US" sz="2400" dirty="0" smtClean="0"/>
              <a:t>= </a:t>
            </a:r>
            <a:r>
              <a:rPr lang="en-US" sz="2400" dirty="0"/>
              <a:t>date('A', $start);					</a:t>
            </a:r>
            <a:endParaRPr lang="en-US" sz="2400" dirty="0" smtClean="0"/>
          </a:p>
          <a:p>
            <a:pPr marL="0" indent="0">
              <a:buNone/>
            </a:pPr>
            <a:r>
              <a:rPr lang="en-US" sz="2400" dirty="0" smtClean="0"/>
              <a:t>}</a:t>
            </a:r>
            <a:endParaRPr lang="en-US" sz="2400" dirty="0"/>
          </a:p>
        </p:txBody>
      </p:sp>
    </p:spTree>
    <p:extLst>
      <p:ext uri="{BB962C8B-B14F-4D97-AF65-F5344CB8AC3E}">
        <p14:creationId xmlns:p14="http://schemas.microsoft.com/office/powerpoint/2010/main" val="981015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4" name="Content Placeholder 3"/>
          <p:cNvSpPr>
            <a:spLocks noGrp="1"/>
          </p:cNvSpPr>
          <p:nvPr>
            <p:ph sz="quarter" idx="1"/>
          </p:nvPr>
        </p:nvSpPr>
        <p:spPr>
          <a:xfrm>
            <a:off x="914400" y="1417638"/>
            <a:ext cx="7772400" cy="4572000"/>
          </a:xfrm>
        </p:spPr>
        <p:txBody>
          <a:bodyPr/>
          <a:lstStyle/>
          <a:p>
            <a:pPr marL="0" indent="0">
              <a:buNone/>
            </a:pPr>
            <a:r>
              <a:rPr lang="en-US" dirty="0" smtClean="0"/>
              <a:t>Event:  Denver Broncos at San Francisco 49ers</a:t>
            </a:r>
          </a:p>
          <a:p>
            <a:pPr marL="0" indent="0">
              <a:buNone/>
            </a:pPr>
            <a:r>
              <a:rPr lang="en-US" dirty="0" smtClean="0"/>
              <a:t>Date: November 18, 2018</a:t>
            </a:r>
          </a:p>
          <a:p>
            <a:pPr marL="0" indent="0">
              <a:buNone/>
            </a:pPr>
            <a:r>
              <a:rPr lang="en-US" dirty="0" smtClean="0"/>
              <a:t>Time: 1pm ET</a:t>
            </a:r>
          </a:p>
          <a:p>
            <a:pPr marL="0" indent="0">
              <a:buNone/>
            </a:pPr>
            <a:endParaRPr lang="en-US" dirty="0"/>
          </a:p>
          <a:p>
            <a:pPr marL="0" indent="0">
              <a:buNone/>
            </a:pPr>
            <a:r>
              <a:rPr lang="en-US" dirty="0" smtClean="0">
                <a:solidFill>
                  <a:srgbClr val="FF0000"/>
                </a:solidFill>
              </a:rPr>
              <a:t>Denver is on Mountain </a:t>
            </a:r>
            <a:r>
              <a:rPr lang="en-US" dirty="0">
                <a:solidFill>
                  <a:srgbClr val="FF0000"/>
                </a:solidFill>
              </a:rPr>
              <a:t>T</a:t>
            </a:r>
            <a:r>
              <a:rPr lang="en-US" dirty="0" smtClean="0">
                <a:solidFill>
                  <a:srgbClr val="FF0000"/>
                </a:solidFill>
              </a:rPr>
              <a:t>ime </a:t>
            </a:r>
          </a:p>
          <a:p>
            <a:pPr marL="0" indent="0">
              <a:buNone/>
            </a:pPr>
            <a:r>
              <a:rPr lang="en-US" dirty="0" smtClean="0">
                <a:solidFill>
                  <a:srgbClr val="FF0000"/>
                </a:solidFill>
              </a:rPr>
              <a:t>San Francisco is on Pacific Time</a:t>
            </a:r>
          </a:p>
          <a:p>
            <a:pPr marL="0" indent="0">
              <a:buNone/>
            </a:pPr>
            <a:r>
              <a:rPr lang="en-US" dirty="0" smtClean="0">
                <a:solidFill>
                  <a:srgbClr val="FF0000"/>
                </a:solidFill>
              </a:rPr>
              <a:t>But the games start time is in Eastern Time. Why?</a:t>
            </a:r>
            <a:endParaRPr lang="en-US" dirty="0">
              <a:solidFill>
                <a:srgbClr val="FF0000"/>
              </a:solidFill>
            </a:endParaRPr>
          </a:p>
        </p:txBody>
      </p:sp>
    </p:spTree>
    <p:extLst>
      <p:ext uri="{BB962C8B-B14F-4D97-AF65-F5344CB8AC3E}">
        <p14:creationId xmlns:p14="http://schemas.microsoft.com/office/powerpoint/2010/main" val="3123866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4" name="Content Placeholder 3"/>
          <p:cNvSpPr>
            <a:spLocks noGrp="1"/>
          </p:cNvSpPr>
          <p:nvPr>
            <p:ph sz="quarter" idx="1"/>
          </p:nvPr>
        </p:nvSpPr>
        <p:spPr>
          <a:xfrm>
            <a:off x="914400" y="1417638"/>
            <a:ext cx="7772400" cy="4572000"/>
          </a:xfrm>
        </p:spPr>
        <p:txBody>
          <a:bodyPr/>
          <a:lstStyle/>
          <a:p>
            <a:pPr marL="0" indent="0">
              <a:buNone/>
            </a:pPr>
            <a:r>
              <a:rPr lang="en-US" dirty="0" smtClean="0"/>
              <a:t>Event:  Denver Broncos at San Francisco 49ers</a:t>
            </a:r>
          </a:p>
          <a:p>
            <a:pPr marL="0" indent="0">
              <a:buNone/>
            </a:pPr>
            <a:r>
              <a:rPr lang="en-US" dirty="0" smtClean="0"/>
              <a:t>Date: November 18, 2018</a:t>
            </a:r>
          </a:p>
          <a:p>
            <a:pPr marL="0" indent="0">
              <a:buNone/>
            </a:pPr>
            <a:r>
              <a:rPr lang="en-US" dirty="0" smtClean="0"/>
              <a:t>Time: 1pm ET</a:t>
            </a:r>
          </a:p>
          <a:p>
            <a:pPr marL="0" indent="0">
              <a:buNone/>
            </a:pPr>
            <a:endParaRPr lang="en-US" dirty="0"/>
          </a:p>
          <a:p>
            <a:pPr marL="0" indent="0">
              <a:buNone/>
            </a:pPr>
            <a:r>
              <a:rPr lang="en-US" dirty="0">
                <a:solidFill>
                  <a:srgbClr val="FF0000"/>
                </a:solidFill>
              </a:rPr>
              <a:t>H</a:t>
            </a:r>
            <a:r>
              <a:rPr lang="en-US" dirty="0" smtClean="0">
                <a:solidFill>
                  <a:srgbClr val="FF0000"/>
                </a:solidFill>
              </a:rPr>
              <a:t>ow should we record this start time in a database?</a:t>
            </a:r>
          </a:p>
          <a:p>
            <a:pPr marL="0" indent="0">
              <a:buNone/>
            </a:pPr>
            <a:endParaRPr lang="en-US" dirty="0">
              <a:solidFill>
                <a:srgbClr val="FF0000"/>
              </a:solidFill>
            </a:endParaRPr>
          </a:p>
        </p:txBody>
      </p:sp>
      <p:pic>
        <p:nvPicPr>
          <p:cNvPr id="6" name="Picture 5"/>
          <p:cNvPicPr>
            <a:picLocks noChangeAspect="1"/>
          </p:cNvPicPr>
          <p:nvPr/>
        </p:nvPicPr>
        <p:blipFill>
          <a:blip r:embed="rId2"/>
          <a:stretch>
            <a:fillRect/>
          </a:stretch>
        </p:blipFill>
        <p:spPr>
          <a:xfrm>
            <a:off x="1066800" y="4038600"/>
            <a:ext cx="6052129" cy="1676400"/>
          </a:xfrm>
          <a:prstGeom prst="rect">
            <a:avLst/>
          </a:prstGeom>
        </p:spPr>
      </p:pic>
    </p:spTree>
    <p:extLst>
      <p:ext uri="{BB962C8B-B14F-4D97-AF65-F5344CB8AC3E}">
        <p14:creationId xmlns:p14="http://schemas.microsoft.com/office/powerpoint/2010/main" val="3835360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4" name="Content Placeholder 3"/>
          <p:cNvSpPr>
            <a:spLocks noGrp="1"/>
          </p:cNvSpPr>
          <p:nvPr>
            <p:ph sz="quarter" idx="1"/>
          </p:nvPr>
        </p:nvSpPr>
        <p:spPr>
          <a:xfrm>
            <a:off x="914400" y="1417638"/>
            <a:ext cx="7772400" cy="4572000"/>
          </a:xfrm>
        </p:spPr>
        <p:txBody>
          <a:bodyPr/>
          <a:lstStyle/>
          <a:p>
            <a:pPr marL="0" indent="0">
              <a:buNone/>
            </a:pPr>
            <a:r>
              <a:rPr lang="en-US" dirty="0" smtClean="0"/>
              <a:t>Event:  Denver Broncos at San Francisco 49ers</a:t>
            </a:r>
          </a:p>
          <a:p>
            <a:pPr marL="0" indent="0">
              <a:buNone/>
            </a:pPr>
            <a:r>
              <a:rPr lang="en-US" dirty="0" smtClean="0"/>
              <a:t>Date: November 18, 2018</a:t>
            </a:r>
          </a:p>
          <a:p>
            <a:pPr marL="0" indent="0">
              <a:buNone/>
            </a:pPr>
            <a:r>
              <a:rPr lang="en-US" dirty="0" smtClean="0"/>
              <a:t>Time: 1pm ET</a:t>
            </a:r>
          </a:p>
          <a:p>
            <a:pPr marL="0" indent="0">
              <a:buNone/>
            </a:pPr>
            <a:endParaRPr lang="en-US" dirty="0"/>
          </a:p>
          <a:p>
            <a:pPr marL="0" indent="0">
              <a:buNone/>
            </a:pPr>
            <a:r>
              <a:rPr lang="en-US" dirty="0" smtClean="0">
                <a:solidFill>
                  <a:srgbClr val="FF0000"/>
                </a:solidFill>
              </a:rPr>
              <a:t>Suppose today is 10-25-2018 and we want to calculate how many days from now the game is?</a:t>
            </a:r>
          </a:p>
          <a:p>
            <a:pPr marL="0" indent="0">
              <a:buNone/>
            </a:pPr>
            <a:r>
              <a:rPr lang="en-US" dirty="0" smtClean="0">
                <a:solidFill>
                  <a:srgbClr val="FF0000"/>
                </a:solidFill>
              </a:rPr>
              <a:t>(2018-11-18) – (2018-10-25) = 24 days</a:t>
            </a:r>
          </a:p>
          <a:p>
            <a:pPr marL="0" indent="0">
              <a:buNone/>
            </a:pPr>
            <a:r>
              <a:rPr lang="en-US" dirty="0" smtClean="0">
                <a:solidFill>
                  <a:srgbClr val="FF0000"/>
                </a:solidFill>
              </a:rPr>
              <a:t>Do we calculate </a:t>
            </a:r>
          </a:p>
          <a:p>
            <a:pPr marL="0" indent="0">
              <a:buNone/>
            </a:pPr>
            <a:r>
              <a:rPr lang="en-US" dirty="0">
                <a:solidFill>
                  <a:srgbClr val="FF0000"/>
                </a:solidFill>
              </a:rPr>
              <a:t> </a:t>
            </a:r>
            <a:r>
              <a:rPr lang="en-US" dirty="0" smtClean="0">
                <a:solidFill>
                  <a:srgbClr val="FF0000"/>
                </a:solidFill>
              </a:rPr>
              <a:t>   (year-year) * 365 + (month-month)*30 + day - day</a:t>
            </a:r>
            <a:endParaRPr lang="en-US" dirty="0">
              <a:solidFill>
                <a:srgbClr val="FF0000"/>
              </a:solidFill>
            </a:endParaRPr>
          </a:p>
        </p:txBody>
      </p:sp>
    </p:spTree>
    <p:extLst>
      <p:ext uri="{BB962C8B-B14F-4D97-AF65-F5344CB8AC3E}">
        <p14:creationId xmlns:p14="http://schemas.microsoft.com/office/powerpoint/2010/main" val="3500866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Events with start and stop time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4" name="Content Placeholder 3"/>
          <p:cNvSpPr>
            <a:spLocks noGrp="1"/>
          </p:cNvSpPr>
          <p:nvPr>
            <p:ph sz="quarter" idx="1"/>
          </p:nvPr>
        </p:nvSpPr>
        <p:spPr/>
        <p:txBody>
          <a:bodyPr>
            <a:normAutofit fontScale="92500"/>
          </a:bodyPr>
          <a:lstStyle/>
          <a:p>
            <a:pPr marL="0" indent="0">
              <a:buNone/>
            </a:pPr>
            <a:r>
              <a:rPr lang="en-US" dirty="0" smtClean="0"/>
              <a:t>Event: 3</a:t>
            </a:r>
            <a:r>
              <a:rPr lang="en-US" baseline="30000" dirty="0" smtClean="0"/>
              <a:t>rd</a:t>
            </a:r>
            <a:r>
              <a:rPr lang="en-US" dirty="0" smtClean="0"/>
              <a:t> shift employee meeting</a:t>
            </a:r>
          </a:p>
          <a:p>
            <a:pPr marL="0" indent="0">
              <a:buNone/>
            </a:pPr>
            <a:r>
              <a:rPr lang="en-US" dirty="0" smtClean="0"/>
              <a:t>Date: November 18, 2018</a:t>
            </a:r>
          </a:p>
          <a:p>
            <a:pPr marL="0" indent="0">
              <a:buNone/>
            </a:pPr>
            <a:r>
              <a:rPr lang="en-US" dirty="0" smtClean="0"/>
              <a:t>Start: 11:00pm </a:t>
            </a:r>
          </a:p>
          <a:p>
            <a:pPr marL="0" indent="0">
              <a:buNone/>
            </a:pPr>
            <a:r>
              <a:rPr lang="en-US" dirty="0" smtClean="0"/>
              <a:t>Stop:   1:30am</a:t>
            </a:r>
          </a:p>
          <a:p>
            <a:pPr marL="0" indent="0">
              <a:buNone/>
            </a:pPr>
            <a:endParaRPr lang="en-US" dirty="0"/>
          </a:p>
          <a:p>
            <a:pPr marL="0" indent="0">
              <a:buNone/>
            </a:pPr>
            <a:r>
              <a:rPr lang="en-US" dirty="0" smtClean="0"/>
              <a:t>The stop date is not the same as the start date.</a:t>
            </a:r>
          </a:p>
          <a:p>
            <a:pPr marL="0" indent="0">
              <a:buNone/>
            </a:pPr>
            <a:endParaRPr lang="en-US" dirty="0"/>
          </a:p>
          <a:p>
            <a:pPr marL="0" indent="0">
              <a:buNone/>
            </a:pPr>
            <a:endParaRPr lang="en-US" dirty="0" smtClean="0"/>
          </a:p>
          <a:p>
            <a:pPr marL="0" indent="0">
              <a:buNone/>
            </a:pPr>
            <a:r>
              <a:rPr lang="en-US" dirty="0" smtClean="0">
                <a:solidFill>
                  <a:srgbClr val="FF0000"/>
                </a:solidFill>
              </a:rPr>
              <a:t>How would you calculation the duration of the meeting? 2.5hours</a:t>
            </a:r>
          </a:p>
          <a:p>
            <a:pPr marL="0" indent="0">
              <a:buNone/>
            </a:pPr>
            <a:r>
              <a:rPr lang="en-US" dirty="0" smtClean="0"/>
              <a:t> </a:t>
            </a:r>
          </a:p>
          <a:p>
            <a:pPr marL="0" indent="0">
              <a:buNone/>
            </a:pPr>
            <a:endParaRPr lang="en-US" dirty="0"/>
          </a:p>
          <a:p>
            <a:pPr marL="0" indent="0">
              <a:buNone/>
            </a:pPr>
            <a:endParaRPr lang="en-US" dirty="0"/>
          </a:p>
        </p:txBody>
      </p:sp>
      <p:pic>
        <p:nvPicPr>
          <p:cNvPr id="6" name="Picture 5"/>
          <p:cNvPicPr>
            <a:picLocks noChangeAspect="1"/>
          </p:cNvPicPr>
          <p:nvPr/>
        </p:nvPicPr>
        <p:blipFill>
          <a:blip r:embed="rId2"/>
          <a:stretch>
            <a:fillRect/>
          </a:stretch>
        </p:blipFill>
        <p:spPr>
          <a:xfrm>
            <a:off x="916259" y="3209880"/>
            <a:ext cx="5862791" cy="523920"/>
          </a:xfrm>
          <a:prstGeom prst="rect">
            <a:avLst/>
          </a:prstGeom>
        </p:spPr>
      </p:pic>
      <p:pic>
        <p:nvPicPr>
          <p:cNvPr id="8" name="Picture 7"/>
          <p:cNvPicPr>
            <a:picLocks noChangeAspect="1"/>
          </p:cNvPicPr>
          <p:nvPr/>
        </p:nvPicPr>
        <p:blipFill>
          <a:blip r:embed="rId3"/>
          <a:stretch>
            <a:fillRect/>
          </a:stretch>
        </p:blipFill>
        <p:spPr>
          <a:xfrm>
            <a:off x="906966" y="4371840"/>
            <a:ext cx="7465659" cy="438240"/>
          </a:xfrm>
          <a:prstGeom prst="rect">
            <a:avLst/>
          </a:prstGeom>
        </p:spPr>
      </p:pic>
    </p:spTree>
    <p:extLst>
      <p:ext uri="{BB962C8B-B14F-4D97-AF65-F5344CB8AC3E}">
        <p14:creationId xmlns:p14="http://schemas.microsoft.com/office/powerpoint/2010/main" val="3097451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displayed in different zones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4" name="Content Placeholder 3"/>
          <p:cNvSpPr>
            <a:spLocks noGrp="1"/>
          </p:cNvSpPr>
          <p:nvPr>
            <p:ph sz="quarter" idx="1"/>
          </p:nvPr>
        </p:nvSpPr>
        <p:spPr/>
        <p:txBody>
          <a:bodyPr/>
          <a:lstStyle/>
          <a:p>
            <a:pPr marL="0" indent="0">
              <a:buNone/>
            </a:pPr>
            <a:r>
              <a:rPr lang="en-US" dirty="0" smtClean="0"/>
              <a:t>Suppose you are in New Jersey (USA) and your record a time in a database </a:t>
            </a:r>
          </a:p>
          <a:p>
            <a:pPr marL="0" indent="0">
              <a:buNone/>
            </a:pPr>
            <a:endParaRPr lang="en-US" dirty="0"/>
          </a:p>
          <a:p>
            <a:pPr marL="0" indent="0">
              <a:buNone/>
            </a:pPr>
            <a:endParaRPr lang="en-US" dirty="0" smtClean="0"/>
          </a:p>
          <a:p>
            <a:pPr marL="0" indent="0">
              <a:buNone/>
            </a:pPr>
            <a:r>
              <a:rPr lang="en-US" dirty="0"/>
              <a:t>A</a:t>
            </a:r>
            <a:r>
              <a:rPr lang="en-US" dirty="0" smtClean="0"/>
              <a:t> website in India wants to display this in local time (11:30pm)</a:t>
            </a:r>
          </a:p>
          <a:p>
            <a:pPr marL="0" indent="0">
              <a:buNone/>
            </a:pPr>
            <a:endParaRPr lang="en-US" dirty="0"/>
          </a:p>
          <a:p>
            <a:pPr marL="0" indent="0">
              <a:buNone/>
            </a:pPr>
            <a:endParaRPr lang="en-US" dirty="0" smtClean="0"/>
          </a:p>
          <a:p>
            <a:pPr marL="0" indent="0">
              <a:buNone/>
            </a:pPr>
            <a:r>
              <a:rPr lang="en-US" dirty="0" smtClean="0"/>
              <a:t>Then do the time conversions. </a:t>
            </a:r>
          </a:p>
          <a:p>
            <a:pPr marL="0" indent="0">
              <a:buNone/>
            </a:pPr>
            <a:endParaRPr lang="en-US" dirty="0"/>
          </a:p>
        </p:txBody>
      </p:sp>
      <p:pic>
        <p:nvPicPr>
          <p:cNvPr id="8" name="Picture 7"/>
          <p:cNvPicPr>
            <a:picLocks noChangeAspect="1"/>
          </p:cNvPicPr>
          <p:nvPr/>
        </p:nvPicPr>
        <p:blipFill>
          <a:blip r:embed="rId2"/>
          <a:stretch>
            <a:fillRect/>
          </a:stretch>
        </p:blipFill>
        <p:spPr>
          <a:xfrm>
            <a:off x="1219199" y="3886200"/>
            <a:ext cx="6769577" cy="685800"/>
          </a:xfrm>
          <a:prstGeom prst="rect">
            <a:avLst/>
          </a:prstGeom>
        </p:spPr>
      </p:pic>
      <p:pic>
        <p:nvPicPr>
          <p:cNvPr id="9" name="Picture 8"/>
          <p:cNvPicPr>
            <a:picLocks noChangeAspect="1"/>
          </p:cNvPicPr>
          <p:nvPr/>
        </p:nvPicPr>
        <p:blipFill>
          <a:blip r:embed="rId3"/>
          <a:stretch>
            <a:fillRect/>
          </a:stretch>
        </p:blipFill>
        <p:spPr>
          <a:xfrm>
            <a:off x="1213622" y="2449550"/>
            <a:ext cx="5416601" cy="674649"/>
          </a:xfrm>
          <a:prstGeom prst="rect">
            <a:avLst/>
          </a:prstGeom>
        </p:spPr>
      </p:pic>
    </p:spTree>
    <p:extLst>
      <p:ext uri="{BB962C8B-B14F-4D97-AF65-F5344CB8AC3E}">
        <p14:creationId xmlns:p14="http://schemas.microsoft.com/office/powerpoint/2010/main" val="3191426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to resolve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4" name="Content Placeholder 3"/>
          <p:cNvSpPr>
            <a:spLocks noGrp="1"/>
          </p:cNvSpPr>
          <p:nvPr>
            <p:ph sz="quarter" idx="1"/>
          </p:nvPr>
        </p:nvSpPr>
        <p:spPr/>
        <p:txBody>
          <a:bodyPr/>
          <a:lstStyle/>
          <a:p>
            <a:r>
              <a:rPr lang="en-US" dirty="0" smtClean="0"/>
              <a:t>Months have different amounts of days</a:t>
            </a:r>
          </a:p>
          <a:p>
            <a:r>
              <a:rPr lang="en-US" dirty="0" smtClean="0"/>
              <a:t>Years have 365 or 366 days</a:t>
            </a:r>
          </a:p>
          <a:p>
            <a:r>
              <a:rPr lang="en-US" dirty="0" smtClean="0"/>
              <a:t>Hours from future days may be lower then current hours</a:t>
            </a:r>
          </a:p>
          <a:p>
            <a:r>
              <a:rPr lang="en-US" dirty="0" smtClean="0"/>
              <a:t>Time zone differences. </a:t>
            </a:r>
          </a:p>
          <a:p>
            <a:endParaRPr lang="en-US" dirty="0"/>
          </a:p>
        </p:txBody>
      </p:sp>
    </p:spTree>
    <p:extLst>
      <p:ext uri="{BB962C8B-B14F-4D97-AF65-F5344CB8AC3E}">
        <p14:creationId xmlns:p14="http://schemas.microsoft.com/office/powerpoint/2010/main" val="655187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Upload a picture on </a:t>
            </a:r>
            <a:r>
              <a:rPr lang="en-US" dirty="0" err="1" smtClean="0"/>
              <a:t>facebook</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914400" y="1524000"/>
            <a:ext cx="7521748" cy="4495800"/>
          </a:xfrm>
        </p:spPr>
      </p:pic>
    </p:spTree>
    <p:extLst>
      <p:ext uri="{BB962C8B-B14F-4D97-AF65-F5344CB8AC3E}">
        <p14:creationId xmlns:p14="http://schemas.microsoft.com/office/powerpoint/2010/main" val="3652778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Time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4" name="Content Placeholder 3"/>
          <p:cNvSpPr>
            <a:spLocks noGrp="1"/>
          </p:cNvSpPr>
          <p:nvPr>
            <p:ph sz="quarter" idx="1"/>
          </p:nvPr>
        </p:nvSpPr>
        <p:spPr/>
        <p:txBody>
          <a:bodyPr/>
          <a:lstStyle/>
          <a:p>
            <a:r>
              <a:rPr lang="en-US" dirty="0" smtClean="0"/>
              <a:t>UNIX is an </a:t>
            </a:r>
            <a:r>
              <a:rPr lang="en-US" dirty="0"/>
              <a:t>O</a:t>
            </a:r>
            <a:r>
              <a:rPr lang="en-US" dirty="0" smtClean="0"/>
              <a:t>perating System developed (in New Jersey) and unofficially “started” on January 1, 1970.</a:t>
            </a:r>
          </a:p>
          <a:p>
            <a:r>
              <a:rPr lang="en-US" dirty="0" smtClean="0"/>
              <a:t>By recording time as the number of seconds since 1970-1-1 at 00:00:00 we don’t need to record years, months, days, hours, minutes, AMPM etc. </a:t>
            </a:r>
          </a:p>
          <a:p>
            <a:r>
              <a:rPr lang="en-US" dirty="0" smtClean="0"/>
              <a:t>We just need a </a:t>
            </a:r>
            <a:r>
              <a:rPr lang="en-US" dirty="0" err="1" smtClean="0"/>
              <a:t>timezone</a:t>
            </a:r>
            <a:r>
              <a:rPr lang="en-US" dirty="0" smtClean="0"/>
              <a:t> to be the official </a:t>
            </a:r>
            <a:r>
              <a:rPr lang="en-US" dirty="0" err="1" smtClean="0"/>
              <a:t>timezone</a:t>
            </a:r>
            <a:r>
              <a:rPr lang="en-US" dirty="0" smtClean="0"/>
              <a:t> of the world. So will use GMT and translate to any local time. </a:t>
            </a:r>
          </a:p>
          <a:p>
            <a:endParaRPr lang="en-US" dirty="0"/>
          </a:p>
          <a:p>
            <a:pPr marL="0" indent="0">
              <a:buNone/>
            </a:pPr>
            <a:r>
              <a:rPr lang="en-US" dirty="0"/>
              <a:t> </a:t>
            </a:r>
            <a:r>
              <a:rPr lang="en-US" dirty="0" smtClean="0"/>
              <a:t>conversion </a:t>
            </a:r>
            <a:r>
              <a:rPr lang="en-US" dirty="0" smtClean="0">
                <a:hlinkClick r:id="rId2"/>
              </a:rPr>
              <a:t>https</a:t>
            </a:r>
            <a:r>
              <a:rPr lang="en-US" dirty="0">
                <a:hlinkClick r:id="rId2"/>
              </a:rPr>
              <a:t>://</a:t>
            </a:r>
            <a:r>
              <a:rPr lang="en-US" dirty="0" smtClean="0">
                <a:hlinkClick r:id="rId2"/>
              </a:rPr>
              <a:t>www.epochconverter.com</a:t>
            </a:r>
            <a:endParaRPr lang="en-US" dirty="0"/>
          </a:p>
          <a:p>
            <a:pPr marL="0" indent="0">
              <a:buNone/>
            </a:pPr>
            <a:endParaRPr lang="en-US" dirty="0" smtClean="0"/>
          </a:p>
        </p:txBody>
      </p:sp>
    </p:spTree>
    <p:extLst>
      <p:ext uri="{BB962C8B-B14F-4D97-AF65-F5344CB8AC3E}">
        <p14:creationId xmlns:p14="http://schemas.microsoft.com/office/powerpoint/2010/main" val="31423782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209</TotalTime>
  <Words>538</Words>
  <Application>Microsoft Office PowerPoint</Application>
  <PresentationFormat>On-screen Show (4:3)</PresentationFormat>
  <Paragraphs>108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Franklin Gothic Book</vt:lpstr>
      <vt:lpstr>Perpetua</vt:lpstr>
      <vt:lpstr>Wingdings 2</vt:lpstr>
      <vt:lpstr>Equity</vt:lpstr>
      <vt:lpstr>Calendar Time</vt:lpstr>
      <vt:lpstr>Events</vt:lpstr>
      <vt:lpstr>Events</vt:lpstr>
      <vt:lpstr>Events</vt:lpstr>
      <vt:lpstr>Events with start and stop time</vt:lpstr>
      <vt:lpstr>Time displayed in different zones</vt:lpstr>
      <vt:lpstr>Issues to resolve</vt:lpstr>
      <vt:lpstr>Upload a picture on facebook</vt:lpstr>
      <vt:lpstr>Unix Time</vt:lpstr>
      <vt:lpstr>Greenwich Mean Time</vt:lpstr>
      <vt:lpstr>Time zones of the world</vt:lpstr>
      <vt:lpstr>Seconds in a…</vt:lpstr>
      <vt:lpstr>php code to read from database</vt:lpstr>
      <vt:lpstr>php code make human readable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Linux</dc:title>
  <dc:creator/>
  <cp:lastModifiedBy>Byrne, William</cp:lastModifiedBy>
  <cp:revision>37</cp:revision>
  <dcterms:created xsi:type="dcterms:W3CDTF">2006-08-16T00:00:00Z</dcterms:created>
  <dcterms:modified xsi:type="dcterms:W3CDTF">2019-03-31T23:26:27Z</dcterms:modified>
</cp:coreProperties>
</file>