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0" r:id="rId1"/>
    <p:sldMasterId id="2147483852" r:id="rId2"/>
  </p:sldMasterIdLst>
  <p:notesMasterIdLst>
    <p:notesMasterId r:id="rId18"/>
  </p:notesMasterIdLst>
  <p:handoutMasterIdLst>
    <p:handoutMasterId r:id="rId19"/>
  </p:handoutMasterIdLst>
  <p:sldIdLst>
    <p:sldId id="256" r:id="rId3"/>
    <p:sldId id="274" r:id="rId4"/>
    <p:sldId id="275" r:id="rId5"/>
    <p:sldId id="276" r:id="rId6"/>
    <p:sldId id="277" r:id="rId7"/>
    <p:sldId id="272" r:id="rId8"/>
    <p:sldId id="279" r:id="rId9"/>
    <p:sldId id="273" r:id="rId10"/>
    <p:sldId id="281" r:id="rId11"/>
    <p:sldId id="280" r:id="rId12"/>
    <p:sldId id="282" r:id="rId13"/>
    <p:sldId id="283" r:id="rId14"/>
    <p:sldId id="284" r:id="rId15"/>
    <p:sldId id="285" r:id="rId16"/>
    <p:sldId id="28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DA37D80-6434-44D0-A028-1B22A696006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5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9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98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1268B-8AC2-4239-8FAF-7C144C210720}" type="datetimeFigureOut">
              <a:rPr lang="en-US"/>
              <a:t>3/27/2023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BA2C8-71FC-43D0-BD87-0547616971F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29213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D8362-6D63-40AC-BAA9-90C3AE6D5875}" type="datetimeFigureOut">
              <a:rPr lang="en-US"/>
              <a:t>3/27/2023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539446-6953-447E-A4E3-E7CFBF87004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23929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ater3"/>
          <p:cNvSpPr/>
          <p:nvPr/>
        </p:nvSpPr>
        <p:spPr bwMode="gray">
          <a:xfrm>
            <a:off x="2552" y="5243129"/>
            <a:ext cx="12188952" cy="1614871"/>
          </a:xfrm>
          <a:prstGeom prst="rect">
            <a:avLst/>
          </a:prstGeom>
          <a:gradFill>
            <a:gsLst>
              <a:gs pos="833">
                <a:schemeClr val="accent2">
                  <a:lumMod val="60000"/>
                  <a:lumOff val="40000"/>
                  <a:alpha val="38000"/>
                </a:schemeClr>
              </a:gs>
              <a:gs pos="2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  <a:alpha val="89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sky"/>
          <p:cNvSpPr/>
          <p:nvPr/>
        </p:nvSpPr>
        <p:spPr bwMode="white">
          <a:xfrm>
            <a:off x="2552" y="0"/>
            <a:ext cx="12188952" cy="5334000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water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" r="9901"/>
          <a:stretch/>
        </p:blipFill>
        <p:spPr bwMode="ltGray">
          <a:xfrm>
            <a:off x="-1425" y="5497897"/>
            <a:ext cx="12188952" cy="463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water1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6356"/>
          <a:stretch/>
        </p:blipFill>
        <p:spPr bwMode="gray">
          <a:xfrm flipH="1">
            <a:off x="-1425" y="5221111"/>
            <a:ext cx="12188952" cy="26828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-1425" y="5961106"/>
            <a:ext cx="12188952" cy="896846"/>
          </a:xfrm>
          <a:prstGeom prst="rect">
            <a:avLst/>
          </a:prstGeom>
          <a:gradFill>
            <a:gsLst>
              <a:gs pos="25000">
                <a:schemeClr val="accent6">
                  <a:lumMod val="60000"/>
                  <a:lumOff val="40000"/>
                  <a:alpha val="0"/>
                </a:schemeClr>
              </a:gs>
              <a:gs pos="100000">
                <a:schemeClr val="accent6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5872" y="1309047"/>
            <a:ext cx="9602789" cy="2667000"/>
          </a:xfrm>
        </p:spPr>
        <p:txBody>
          <a:bodyPr anchor="b">
            <a:no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5872" y="4038600"/>
            <a:ext cx="9601200" cy="9906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all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/>
              <a:t>3/27/2023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440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4403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/>
              <a:t>3/27/2023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3/27/2023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9348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18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778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004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3/27/2023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769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t>3/27/2023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33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t>3/27/2023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000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F6E2C9B-5FA2-460D-9BE7-B0812FC2A6FF}" type="datetime1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987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/>
              <a:t>3/27/2023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85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589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269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ky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3" y="1309047"/>
            <a:ext cx="9601252" cy="2667000"/>
          </a:xfrm>
        </p:spPr>
        <p:txBody>
          <a:bodyPr anchor="b">
            <a:normAutofit/>
          </a:bodyPr>
          <a:lstStyle>
            <a:lvl1pPr algn="ctr">
              <a:defRPr sz="60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3813" y="4038600"/>
            <a:ext cx="9601200" cy="1143000"/>
          </a:xfr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/>
              <a:t>3/27/2023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572768"/>
            <a:ext cx="4572000" cy="414223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572768"/>
            <a:ext cx="4572000" cy="414223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/>
              <a:t>3/27/2023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572768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365861"/>
            <a:ext cx="4572000" cy="33491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572768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365861"/>
            <a:ext cx="4572000" cy="33491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/>
              <a:t>3/27/2023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/>
              <a:t>3/27/2023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ky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/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/>
              <a:t>3/27/2023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479" y="762000"/>
            <a:ext cx="3377133" cy="2743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0413" y="685800"/>
            <a:ext cx="6858000" cy="4572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479" y="3554104"/>
            <a:ext cx="3377133" cy="1703696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/>
              <a:t>3/27/2023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479" y="762000"/>
            <a:ext cx="3377133" cy="27432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760413" y="685800"/>
            <a:ext cx="6858000" cy="4572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479" y="3554104"/>
            <a:ext cx="3377133" cy="170369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/>
              <a:t>3/27/2023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ky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58000"/>
                </a:schemeClr>
              </a:gs>
              <a:gs pos="88000">
                <a:schemeClr val="accent2">
                  <a:lumMod val="20000"/>
                  <a:lumOff val="80000"/>
                  <a:alpha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/>
            <a:endParaRPr/>
          </a:p>
        </p:txBody>
      </p:sp>
      <p:sp>
        <p:nvSpPr>
          <p:cNvPr id="8" name="water3"/>
          <p:cNvSpPr/>
          <p:nvPr/>
        </p:nvSpPr>
        <p:spPr bwMode="gray">
          <a:xfrm>
            <a:off x="2552" y="6064101"/>
            <a:ext cx="12188952" cy="793899"/>
          </a:xfrm>
          <a:prstGeom prst="rect">
            <a:avLst/>
          </a:prstGeom>
          <a:gradFill>
            <a:gsLst>
              <a:gs pos="833">
                <a:schemeClr val="accent2">
                  <a:lumMod val="60000"/>
                  <a:lumOff val="40000"/>
                  <a:alpha val="38000"/>
                </a:schemeClr>
              </a:gs>
              <a:gs pos="49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  <a:alpha val="89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water2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" r="9901"/>
          <a:stretch/>
        </p:blipFill>
        <p:spPr bwMode="white">
          <a:xfrm>
            <a:off x="-1425" y="6256181"/>
            <a:ext cx="12188952" cy="463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water1"/>
          <p:cNvPicPr>
            <a:picLocks noChangeAspect="1"/>
          </p:cNvPicPr>
          <p:nvPr/>
        </p:nvPicPr>
        <p:blipFill rotWithShape="1">
          <a:blip r:embed="rId1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6356"/>
          <a:stretch/>
        </p:blipFill>
        <p:spPr bwMode="gray">
          <a:xfrm flipH="1">
            <a:off x="-1425" y="5979395"/>
            <a:ext cx="12188952" cy="2682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265176"/>
            <a:ext cx="9509759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572768"/>
            <a:ext cx="9509760" cy="4142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fld id="{5586B75A-687E-405C-8A0B-8D00578BA2C3}" type="datetime1">
              <a:rPr lang="en-US" smtClean="0"/>
              <a:pPr/>
              <a:t>3/27/2023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all" baseline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chemeClr val="accent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•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itchFamily="34" charset="0"/>
        <a:buChar char="•"/>
        <a:defRPr sz="18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6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6pPr>
      <a:lvl7pPr marL="19202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8pPr>
      <a:lvl9pPr marL="2240280" indent="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None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586B75A-687E-405C-8A0B-8D00578BA2C3}" type="datetime1">
              <a:rPr lang="en-US" smtClean="0"/>
              <a:pPr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6762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Calling Stored Procedures from php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SQL Code </a:t>
            </a:r>
            <a:r>
              <a:rPr lang="en-US" dirty="0"/>
              <a:t>for </a:t>
            </a:r>
            <a:r>
              <a:rPr lang="en-US" dirty="0" err="1"/>
              <a:t>Byrnetube</a:t>
            </a:r>
            <a:r>
              <a:rPr lang="en-US" dirty="0"/>
              <a:t> video</a:t>
            </a:r>
          </a:p>
        </p:txBody>
      </p:sp>
    </p:spTree>
    <p:extLst>
      <p:ext uri="{BB962C8B-B14F-4D97-AF65-F5344CB8AC3E}">
        <p14:creationId xmlns:p14="http://schemas.microsoft.com/office/powerpoint/2010/main" val="1503902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01A55-3B6F-469D-BA31-A67696778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Php function to login to 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D04E3-598E-475B-9DFE-A6EF78366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&lt;?php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function </a:t>
            </a:r>
            <a:r>
              <a:rPr lang="en-US" dirty="0" err="1">
                <a:solidFill>
                  <a:srgbClr val="FF0000"/>
                </a:solidFill>
              </a:rPr>
              <a:t>loginDatabase</a:t>
            </a:r>
            <a:r>
              <a:rPr lang="en-US" dirty="0">
                <a:solidFill>
                  <a:srgbClr val="FF0000"/>
                </a:solidFill>
              </a:rPr>
              <a:t>($email)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{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$</a:t>
            </a:r>
            <a:r>
              <a:rPr lang="en-US" dirty="0" err="1">
                <a:solidFill>
                  <a:srgbClr val="FF0000"/>
                </a:solidFill>
              </a:rPr>
              <a:t>databaseServer</a:t>
            </a:r>
            <a:r>
              <a:rPr lang="en-US" dirty="0">
                <a:solidFill>
                  <a:srgbClr val="FF0000"/>
                </a:solidFill>
              </a:rPr>
              <a:t>        = “mysql.monmouth.edu”;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$</a:t>
            </a:r>
            <a:r>
              <a:rPr lang="en-US" dirty="0" err="1">
                <a:solidFill>
                  <a:srgbClr val="FF0000"/>
                </a:solidFill>
              </a:rPr>
              <a:t>databaseUser</a:t>
            </a:r>
            <a:r>
              <a:rPr lang="en-US" dirty="0">
                <a:solidFill>
                  <a:srgbClr val="FF0000"/>
                </a:solidFill>
              </a:rPr>
              <a:t>          = “it300user;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$</a:t>
            </a:r>
            <a:r>
              <a:rPr lang="en-US" dirty="0" err="1">
                <a:solidFill>
                  <a:srgbClr val="FF0000"/>
                </a:solidFill>
              </a:rPr>
              <a:t>databasePassword</a:t>
            </a:r>
            <a:r>
              <a:rPr lang="en-US" dirty="0">
                <a:solidFill>
                  <a:srgbClr val="FF0000"/>
                </a:solidFill>
              </a:rPr>
              <a:t>  = “it300password”;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$</a:t>
            </a:r>
            <a:r>
              <a:rPr lang="en-US" dirty="0" err="1">
                <a:solidFill>
                  <a:srgbClr val="FF0000"/>
                </a:solidFill>
              </a:rPr>
              <a:t>databaseName</a:t>
            </a:r>
            <a:r>
              <a:rPr lang="en-US" dirty="0">
                <a:solidFill>
                  <a:srgbClr val="FF0000"/>
                </a:solidFill>
              </a:rPr>
              <a:t>        = “it300app”;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$</a:t>
            </a:r>
            <a:r>
              <a:rPr lang="en-US" dirty="0" err="1">
                <a:solidFill>
                  <a:srgbClr val="FF0000"/>
                </a:solidFill>
              </a:rPr>
              <a:t>DBconnection</a:t>
            </a:r>
            <a:r>
              <a:rPr lang="en-US" dirty="0">
                <a:solidFill>
                  <a:srgbClr val="FF0000"/>
                </a:solidFill>
              </a:rPr>
              <a:t> = new </a:t>
            </a:r>
            <a:r>
              <a:rPr lang="en-US" dirty="0" err="1">
                <a:solidFill>
                  <a:srgbClr val="FF0000"/>
                </a:solidFill>
              </a:rPr>
              <a:t>mysqli</a:t>
            </a:r>
            <a:r>
              <a:rPr lang="en-US" dirty="0">
                <a:solidFill>
                  <a:srgbClr val="FF0000"/>
                </a:solidFill>
              </a:rPr>
              <a:t>($</a:t>
            </a:r>
            <a:r>
              <a:rPr lang="en-US" dirty="0" err="1">
                <a:solidFill>
                  <a:srgbClr val="FF0000"/>
                </a:solidFill>
              </a:rPr>
              <a:t>databaseServer</a:t>
            </a:r>
            <a:r>
              <a:rPr lang="en-US" dirty="0">
                <a:solidFill>
                  <a:srgbClr val="FF0000"/>
                </a:solidFill>
              </a:rPr>
              <a:t>, $</a:t>
            </a:r>
            <a:r>
              <a:rPr lang="en-US" dirty="0" err="1">
                <a:solidFill>
                  <a:srgbClr val="FF0000"/>
                </a:solidFill>
              </a:rPr>
              <a:t>databaseUser</a:t>
            </a:r>
            <a:r>
              <a:rPr lang="en-US" dirty="0">
                <a:solidFill>
                  <a:srgbClr val="FF0000"/>
                </a:solidFill>
              </a:rPr>
              <a:t>, $</a:t>
            </a:r>
            <a:r>
              <a:rPr lang="en-US" dirty="0" err="1">
                <a:solidFill>
                  <a:srgbClr val="FF0000"/>
                </a:solidFill>
              </a:rPr>
              <a:t>databasePassword</a:t>
            </a:r>
            <a:r>
              <a:rPr lang="en-US" dirty="0">
                <a:solidFill>
                  <a:srgbClr val="FF0000"/>
                </a:solidFill>
              </a:rPr>
              <a:t>,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				$</a:t>
            </a:r>
            <a:r>
              <a:rPr lang="en-US" dirty="0" err="1">
                <a:solidFill>
                  <a:srgbClr val="FF0000"/>
                </a:solidFill>
              </a:rPr>
              <a:t>databaseName</a:t>
            </a:r>
            <a:r>
              <a:rPr lang="en-US" dirty="0">
                <a:solidFill>
                  <a:srgbClr val="FF0000"/>
                </a:solidFill>
              </a:rPr>
              <a:t>);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return $</a:t>
            </a:r>
            <a:r>
              <a:rPr lang="en-US" dirty="0" err="1">
                <a:solidFill>
                  <a:srgbClr val="FF0000"/>
                </a:solidFill>
              </a:rPr>
              <a:t>Dbconnection</a:t>
            </a:r>
            <a:r>
              <a:rPr lang="en-US" dirty="0">
                <a:solidFill>
                  <a:srgbClr val="FF0000"/>
                </a:solidFill>
              </a:rPr>
              <a:t>’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}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?&gt;</a:t>
            </a:r>
          </a:p>
          <a:p>
            <a:pPr marL="4572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789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01A55-3B6F-469D-BA31-A67696778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Php function to query a 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D04E3-598E-475B-9DFE-A6EF78366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&lt;?php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function </a:t>
            </a:r>
            <a:r>
              <a:rPr lang="en-US" dirty="0" err="1">
                <a:solidFill>
                  <a:srgbClr val="FF0000"/>
                </a:solidFill>
              </a:rPr>
              <a:t>queryDatabase</a:t>
            </a:r>
            <a:r>
              <a:rPr lang="en-US" dirty="0">
                <a:solidFill>
                  <a:srgbClr val="FF0000"/>
                </a:solidFill>
              </a:rPr>
              <a:t>($</a:t>
            </a:r>
            <a:r>
              <a:rPr lang="en-US" dirty="0" err="1">
                <a:solidFill>
                  <a:srgbClr val="FF0000"/>
                </a:solidFill>
              </a:rPr>
              <a:t>Dbconnection</a:t>
            </a:r>
            <a:r>
              <a:rPr lang="en-US" dirty="0">
                <a:solidFill>
                  <a:srgbClr val="FF0000"/>
                </a:solidFill>
              </a:rPr>
              <a:t>,$</a:t>
            </a:r>
            <a:r>
              <a:rPr lang="en-US" dirty="0" err="1">
                <a:solidFill>
                  <a:srgbClr val="FF0000"/>
                </a:solidFill>
              </a:rPr>
              <a:t>sql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{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$result  = $</a:t>
            </a:r>
            <a:r>
              <a:rPr lang="en-US" dirty="0" err="1">
                <a:solidFill>
                  <a:srgbClr val="FF0000"/>
                </a:solidFill>
              </a:rPr>
              <a:t>DBconnection</a:t>
            </a:r>
            <a:r>
              <a:rPr lang="en-US" dirty="0">
                <a:solidFill>
                  <a:srgbClr val="FF0000"/>
                </a:solidFill>
              </a:rPr>
              <a:t>-&gt;query($</a:t>
            </a:r>
            <a:r>
              <a:rPr lang="en-US" dirty="0" err="1">
                <a:solidFill>
                  <a:srgbClr val="FF0000"/>
                </a:solidFill>
              </a:rPr>
              <a:t>sql</a:t>
            </a:r>
            <a:r>
              <a:rPr lang="en-US" dirty="0">
                <a:solidFill>
                  <a:srgbClr val="FF0000"/>
                </a:solidFill>
              </a:rPr>
              <a:t>);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return $result;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}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?&gt;</a:t>
            </a:r>
          </a:p>
          <a:p>
            <a:pPr marL="4572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813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01A55-3B6F-469D-BA31-A67696778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Php function to check a password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D04E3-598E-475B-9DFE-A6EF78366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&lt;?php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function </a:t>
            </a:r>
            <a:r>
              <a:rPr lang="en-US" dirty="0" err="1">
                <a:solidFill>
                  <a:srgbClr val="FF0000"/>
                </a:solidFill>
              </a:rPr>
              <a:t>checkPassword</a:t>
            </a:r>
            <a:r>
              <a:rPr lang="en-US" dirty="0">
                <a:solidFill>
                  <a:srgbClr val="FF0000"/>
                </a:solidFill>
              </a:rPr>
              <a:t>($</a:t>
            </a:r>
            <a:r>
              <a:rPr lang="en-US" dirty="0" err="1">
                <a:solidFill>
                  <a:srgbClr val="FF0000"/>
                </a:solidFill>
              </a:rPr>
              <a:t>email,$password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{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 $</a:t>
            </a:r>
            <a:r>
              <a:rPr lang="en-US" dirty="0" err="1">
                <a:solidFill>
                  <a:srgbClr val="FF0000"/>
                </a:solidFill>
              </a:rPr>
              <a:t>dbConnection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loginDatabase</a:t>
            </a:r>
            <a:r>
              <a:rPr lang="en-US" dirty="0">
                <a:solidFill>
                  <a:srgbClr val="FF0000"/>
                </a:solidFill>
              </a:rPr>
              <a:t>();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 $result = $</a:t>
            </a:r>
            <a:r>
              <a:rPr lang="en-US" dirty="0" err="1">
                <a:solidFill>
                  <a:srgbClr val="FF0000"/>
                </a:solidFill>
              </a:rPr>
              <a:t>DBconnection</a:t>
            </a:r>
            <a:r>
              <a:rPr lang="en-US" dirty="0">
                <a:solidFill>
                  <a:srgbClr val="FF0000"/>
                </a:solidFill>
              </a:rPr>
              <a:t>-&gt;query(CALL </a:t>
            </a:r>
            <a:r>
              <a:rPr lang="en-US" dirty="0" err="1">
                <a:solidFill>
                  <a:srgbClr val="FF0000"/>
                </a:solidFill>
              </a:rPr>
              <a:t>getPassword</a:t>
            </a:r>
            <a:r>
              <a:rPr lang="en-US" dirty="0">
                <a:solidFill>
                  <a:srgbClr val="FF0000"/>
                </a:solidFill>
              </a:rPr>
              <a:t>($email));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 $</a:t>
            </a:r>
            <a:r>
              <a:rPr lang="en-US" dirty="0" err="1">
                <a:solidFill>
                  <a:srgbClr val="FF0000"/>
                </a:solidFill>
              </a:rPr>
              <a:t>dbConnection</a:t>
            </a:r>
            <a:r>
              <a:rPr lang="en-US" dirty="0">
                <a:solidFill>
                  <a:srgbClr val="FF0000"/>
                </a:solidFill>
              </a:rPr>
              <a:t>-&gt;close();   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 if ($result)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{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    $row = $result-&gt;</a:t>
            </a:r>
            <a:r>
              <a:rPr lang="en-US" dirty="0" err="1">
                <a:solidFill>
                  <a:srgbClr val="FF0000"/>
                </a:solidFill>
              </a:rPr>
              <a:t>fetch_row</a:t>
            </a:r>
            <a:r>
              <a:rPr lang="en-US" dirty="0">
                <a:solidFill>
                  <a:srgbClr val="FF0000"/>
                </a:solidFill>
              </a:rPr>
              <a:t>();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    $</a:t>
            </a:r>
            <a:r>
              <a:rPr lang="en-US" dirty="0" err="1">
                <a:solidFill>
                  <a:srgbClr val="FF0000"/>
                </a:solidFill>
              </a:rPr>
              <a:t>dbPassword</a:t>
            </a:r>
            <a:r>
              <a:rPr lang="en-US" dirty="0">
                <a:solidFill>
                  <a:srgbClr val="FF0000"/>
                </a:solidFill>
              </a:rPr>
              <a:t>  = $row[0];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}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if ($password == $</a:t>
            </a:r>
            <a:r>
              <a:rPr lang="en-US" dirty="0" err="1">
                <a:solidFill>
                  <a:srgbClr val="FF0000"/>
                </a:solidFill>
              </a:rPr>
              <a:t>dbPassword</a:t>
            </a:r>
            <a:r>
              <a:rPr lang="en-US" dirty="0">
                <a:solidFill>
                  <a:srgbClr val="FF0000"/>
                </a:solidFill>
              </a:rPr>
              <a:t>) { $result = “success”; }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else { $result = “</a:t>
            </a:r>
            <a:r>
              <a:rPr lang="en-US" dirty="0" err="1">
                <a:solidFill>
                  <a:srgbClr val="FF0000"/>
                </a:solidFill>
              </a:rPr>
              <a:t>badPassword</a:t>
            </a:r>
            <a:r>
              <a:rPr lang="en-US" dirty="0">
                <a:solidFill>
                  <a:srgbClr val="FF0000"/>
                </a:solidFill>
              </a:rPr>
              <a:t>”; }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return $result;       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}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?&gt;</a:t>
            </a:r>
          </a:p>
          <a:p>
            <a:pPr marL="4572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735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01A55-3B6F-469D-BA31-A67696778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Php function to get the First Name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D04E3-598E-475B-9DFE-A6EF78366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&lt;?php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function </a:t>
            </a:r>
            <a:r>
              <a:rPr lang="en-US" dirty="0" err="1">
                <a:solidFill>
                  <a:srgbClr val="FF0000"/>
                </a:solidFill>
              </a:rPr>
              <a:t>getFirstName</a:t>
            </a:r>
            <a:r>
              <a:rPr lang="en-US" dirty="0">
                <a:solidFill>
                  <a:srgbClr val="FF0000"/>
                </a:solidFill>
              </a:rPr>
              <a:t>($email)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{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 $</a:t>
            </a:r>
            <a:r>
              <a:rPr lang="en-US" dirty="0" err="1">
                <a:solidFill>
                  <a:srgbClr val="FF0000"/>
                </a:solidFill>
              </a:rPr>
              <a:t>dbConnection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loginDatabase</a:t>
            </a:r>
            <a:r>
              <a:rPr lang="en-US" dirty="0">
                <a:solidFill>
                  <a:srgbClr val="FF0000"/>
                </a:solidFill>
              </a:rPr>
              <a:t>();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 $result = $</a:t>
            </a:r>
            <a:r>
              <a:rPr lang="en-US" dirty="0" err="1">
                <a:solidFill>
                  <a:srgbClr val="FF0000"/>
                </a:solidFill>
              </a:rPr>
              <a:t>DBconnection</a:t>
            </a:r>
            <a:r>
              <a:rPr lang="en-US" dirty="0">
                <a:solidFill>
                  <a:srgbClr val="FF0000"/>
                </a:solidFill>
              </a:rPr>
              <a:t>-&gt;query(CALL </a:t>
            </a:r>
            <a:r>
              <a:rPr lang="en-US" dirty="0" err="1">
                <a:solidFill>
                  <a:srgbClr val="FF0000"/>
                </a:solidFill>
              </a:rPr>
              <a:t>getFirstName</a:t>
            </a:r>
            <a:r>
              <a:rPr lang="en-US" dirty="0">
                <a:solidFill>
                  <a:srgbClr val="FF0000"/>
                </a:solidFill>
              </a:rPr>
              <a:t>($email));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 $</a:t>
            </a:r>
            <a:r>
              <a:rPr lang="en-US" dirty="0" err="1">
                <a:solidFill>
                  <a:srgbClr val="FF0000"/>
                </a:solidFill>
              </a:rPr>
              <a:t>dbConnection</a:t>
            </a:r>
            <a:r>
              <a:rPr lang="en-US" dirty="0">
                <a:solidFill>
                  <a:srgbClr val="FF0000"/>
                </a:solidFill>
              </a:rPr>
              <a:t>-&gt;close();   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 if ($result)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{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    $row = $result-&gt;</a:t>
            </a:r>
            <a:r>
              <a:rPr lang="en-US" dirty="0" err="1">
                <a:solidFill>
                  <a:srgbClr val="FF0000"/>
                </a:solidFill>
              </a:rPr>
              <a:t>fetch_row</a:t>
            </a:r>
            <a:r>
              <a:rPr lang="en-US" dirty="0">
                <a:solidFill>
                  <a:srgbClr val="FF0000"/>
                </a:solidFill>
              </a:rPr>
              <a:t>();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    $</a:t>
            </a:r>
            <a:r>
              <a:rPr lang="en-US" dirty="0" err="1">
                <a:solidFill>
                  <a:srgbClr val="FF0000"/>
                </a:solidFill>
              </a:rPr>
              <a:t>dbFirstName</a:t>
            </a:r>
            <a:r>
              <a:rPr lang="en-US" dirty="0">
                <a:solidFill>
                  <a:srgbClr val="FF0000"/>
                </a:solidFill>
              </a:rPr>
              <a:t>  = $row[0];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}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return $</a:t>
            </a:r>
            <a:r>
              <a:rPr lang="en-US" dirty="0" err="1">
                <a:solidFill>
                  <a:srgbClr val="FF0000"/>
                </a:solidFill>
              </a:rPr>
              <a:t>dbFirstName</a:t>
            </a:r>
            <a:r>
              <a:rPr lang="en-US" dirty="0">
                <a:solidFill>
                  <a:srgbClr val="FF0000"/>
                </a:solidFill>
              </a:rPr>
              <a:t>;       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}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?&gt;</a:t>
            </a:r>
          </a:p>
          <a:p>
            <a:pPr marL="4572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83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01A55-3B6F-469D-BA31-A67696778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php library of database functions in a file called </a:t>
            </a:r>
            <a:r>
              <a:rPr lang="en-US" dirty="0" err="1">
                <a:solidFill>
                  <a:srgbClr val="FF0000"/>
                </a:solidFill>
              </a:rPr>
              <a:t>databaseFunctions.php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D04E3-598E-475B-9DFE-A6EF78366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&lt;?php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function </a:t>
            </a:r>
            <a:r>
              <a:rPr lang="en-US" dirty="0" err="1">
                <a:solidFill>
                  <a:srgbClr val="FF0000"/>
                </a:solidFill>
              </a:rPr>
              <a:t>loginDatabase</a:t>
            </a:r>
            <a:r>
              <a:rPr lang="en-US" dirty="0">
                <a:solidFill>
                  <a:srgbClr val="FF0000"/>
                </a:solidFill>
              </a:rPr>
              <a:t>() { …. }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function </a:t>
            </a:r>
            <a:r>
              <a:rPr lang="en-US" dirty="0" err="1">
                <a:solidFill>
                  <a:srgbClr val="FF0000"/>
                </a:solidFill>
              </a:rPr>
              <a:t>queryDatabase</a:t>
            </a:r>
            <a:r>
              <a:rPr lang="en-US" dirty="0">
                <a:solidFill>
                  <a:srgbClr val="FF0000"/>
                </a:solidFill>
              </a:rPr>
              <a:t>($</a:t>
            </a:r>
            <a:r>
              <a:rPr lang="en-US" dirty="0" err="1">
                <a:solidFill>
                  <a:srgbClr val="FF0000"/>
                </a:solidFill>
              </a:rPr>
              <a:t>Dbconnection</a:t>
            </a:r>
            <a:r>
              <a:rPr lang="en-US" dirty="0">
                <a:solidFill>
                  <a:srgbClr val="FF0000"/>
                </a:solidFill>
              </a:rPr>
              <a:t>, $</a:t>
            </a:r>
            <a:r>
              <a:rPr lang="en-US" dirty="0" err="1">
                <a:solidFill>
                  <a:srgbClr val="FF0000"/>
                </a:solidFill>
              </a:rPr>
              <a:t>sql</a:t>
            </a:r>
            <a:r>
              <a:rPr lang="en-US" dirty="0">
                <a:solidFill>
                  <a:srgbClr val="FF0000"/>
                </a:solidFill>
              </a:rPr>
              <a:t>) { …. }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function </a:t>
            </a:r>
            <a:r>
              <a:rPr lang="en-US" dirty="0" err="1">
                <a:solidFill>
                  <a:srgbClr val="FF0000"/>
                </a:solidFill>
              </a:rPr>
              <a:t>checkPassword</a:t>
            </a:r>
            <a:r>
              <a:rPr lang="en-US" dirty="0">
                <a:solidFill>
                  <a:srgbClr val="FF0000"/>
                </a:solidFill>
              </a:rPr>
              <a:t>($email, $password)   { …  }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function </a:t>
            </a:r>
            <a:r>
              <a:rPr lang="en-US" dirty="0" err="1">
                <a:solidFill>
                  <a:srgbClr val="FF0000"/>
                </a:solidFill>
              </a:rPr>
              <a:t>getFirst</a:t>
            </a:r>
            <a:r>
              <a:rPr lang="en-US" dirty="0">
                <a:solidFill>
                  <a:srgbClr val="FF0000"/>
                </a:solidFill>
              </a:rPr>
              <a:t>($email)   { …  }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// many other database related functions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?&gt;</a:t>
            </a:r>
          </a:p>
          <a:p>
            <a:pPr marL="4572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453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01A55-3B6F-469D-BA31-A67696778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Here is </a:t>
            </a:r>
            <a:r>
              <a:rPr lang="en-US" dirty="0" err="1"/>
              <a:t>loginAction.php</a:t>
            </a:r>
            <a:r>
              <a:rPr lang="en-US" dirty="0"/>
              <a:t> again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D04E3-598E-475B-9DFE-A6EF78366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&lt;?php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    </a:t>
            </a:r>
            <a:r>
              <a:rPr lang="en-US" dirty="0">
                <a:solidFill>
                  <a:srgbClr val="FF0000"/>
                </a:solidFill>
              </a:rPr>
              <a:t>&lt;?php include ‘</a:t>
            </a:r>
            <a:r>
              <a:rPr lang="en-US" dirty="0" err="1">
                <a:solidFill>
                  <a:srgbClr val="FF0000"/>
                </a:solidFill>
              </a:rPr>
              <a:t>databaseFunctions.php</a:t>
            </a:r>
            <a:r>
              <a:rPr lang="en-US" dirty="0">
                <a:solidFill>
                  <a:srgbClr val="FF0000"/>
                </a:solidFill>
              </a:rPr>
              <a:t>'; ?&gt;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    if (</a:t>
            </a:r>
            <a:r>
              <a:rPr lang="en-US" dirty="0" err="1"/>
              <a:t>isset</a:t>
            </a:r>
            <a:r>
              <a:rPr lang="en-US" dirty="0"/>
              <a:t>($_POST['email']))        { $email    = $_POST['email']; }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    if (</a:t>
            </a:r>
            <a:r>
              <a:rPr lang="en-US" dirty="0" err="1"/>
              <a:t>isset</a:t>
            </a:r>
            <a:r>
              <a:rPr lang="en-US" dirty="0"/>
              <a:t>($_POST['password'])) { $password = $_POST['password']; }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$result        = </a:t>
            </a:r>
            <a:r>
              <a:rPr lang="en-US" dirty="0" err="1">
                <a:solidFill>
                  <a:srgbClr val="FF0000"/>
                </a:solidFill>
              </a:rPr>
              <a:t>checkPassword</a:t>
            </a:r>
            <a:r>
              <a:rPr lang="en-US" dirty="0">
                <a:solidFill>
                  <a:srgbClr val="FF0000"/>
                </a:solidFill>
              </a:rPr>
              <a:t>($</a:t>
            </a:r>
            <a:r>
              <a:rPr lang="en-US" dirty="0" err="1">
                <a:solidFill>
                  <a:srgbClr val="FF0000"/>
                </a:solidFill>
              </a:rPr>
              <a:t>email,$password</a:t>
            </a:r>
            <a:r>
              <a:rPr lang="en-US" dirty="0">
                <a:solidFill>
                  <a:srgbClr val="FF0000"/>
                </a:solidFill>
              </a:rPr>
              <a:t>);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if ($result = “success”)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{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$first = </a:t>
            </a:r>
            <a:r>
              <a:rPr lang="en-US" dirty="0" err="1">
                <a:solidFill>
                  <a:srgbClr val="FF0000"/>
                </a:solidFill>
              </a:rPr>
              <a:t>getUserFirst</a:t>
            </a:r>
            <a:r>
              <a:rPr lang="en-US" dirty="0">
                <a:solidFill>
                  <a:srgbClr val="FF0000"/>
                </a:solidFill>
              </a:rPr>
              <a:t>($email);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$</a:t>
            </a:r>
            <a:r>
              <a:rPr lang="en-US" dirty="0" err="1">
                <a:solidFill>
                  <a:srgbClr val="FF0000"/>
                </a:solidFill>
              </a:rPr>
              <a:t>url</a:t>
            </a:r>
            <a:r>
              <a:rPr lang="en-US" dirty="0">
                <a:solidFill>
                  <a:srgbClr val="FF0000"/>
                </a:solidFill>
              </a:rPr>
              <a:t> = “</a:t>
            </a:r>
            <a:r>
              <a:rPr lang="en-US" dirty="0" err="1">
                <a:solidFill>
                  <a:srgbClr val="FF0000"/>
                </a:solidFill>
              </a:rPr>
              <a:t>welcome.php?first</a:t>
            </a:r>
            <a:r>
              <a:rPr lang="en-US" dirty="0">
                <a:solidFill>
                  <a:srgbClr val="FF0000"/>
                </a:solidFill>
              </a:rPr>
              <a:t>=$first”;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} 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else  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{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$</a:t>
            </a:r>
            <a:r>
              <a:rPr lang="en-US" dirty="0" err="1">
                <a:solidFill>
                  <a:srgbClr val="FF0000"/>
                </a:solidFill>
              </a:rPr>
              <a:t>url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login.php?error</a:t>
            </a:r>
            <a:r>
              <a:rPr lang="en-US" dirty="0">
                <a:solidFill>
                  <a:srgbClr val="FF0000"/>
                </a:solidFill>
              </a:rPr>
              <a:t>=$result”;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}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header('Location: http:$</a:t>
            </a:r>
            <a:r>
              <a:rPr lang="en-US" dirty="0" err="1">
                <a:solidFill>
                  <a:srgbClr val="FF0000"/>
                </a:solidFill>
              </a:rPr>
              <a:t>url</a:t>
            </a:r>
            <a:r>
              <a:rPr lang="en-US" dirty="0">
                <a:solidFill>
                  <a:srgbClr val="FF0000"/>
                </a:solidFill>
              </a:rPr>
              <a:t>’);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335004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43B3E-6CE9-49CE-9D2C-F714E0D74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php print a form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B5EAE-863A-43A1-B503-5E4434332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en-US" dirty="0"/>
              <a:t> &lt;?php	</a:t>
            </a:r>
          </a:p>
          <a:p>
            <a:pPr marL="45720" indent="0">
              <a:buNone/>
            </a:pPr>
            <a:r>
              <a:rPr lang="en-US" dirty="0"/>
              <a:t>    $</a:t>
            </a:r>
            <a:r>
              <a:rPr lang="en-US" dirty="0" err="1"/>
              <a:t>loginForm</a:t>
            </a:r>
            <a:r>
              <a:rPr lang="en-US" dirty="0"/>
              <a:t> = “</a:t>
            </a:r>
          </a:p>
          <a:p>
            <a:pPr marL="45720" indent="0">
              <a:buNone/>
            </a:pPr>
            <a:r>
              <a:rPr lang="en-US" dirty="0"/>
              <a:t>            &lt;form method='post' action='</a:t>
            </a:r>
            <a:r>
              <a:rPr lang="en-US" dirty="0" err="1"/>
              <a:t>loginAction.php</a:t>
            </a:r>
            <a:r>
              <a:rPr lang="en-US" dirty="0"/>
              <a:t>' &gt; </a:t>
            </a:r>
          </a:p>
          <a:p>
            <a:pPr marL="45720" indent="0">
              <a:buNone/>
            </a:pPr>
            <a:r>
              <a:rPr lang="en-US" dirty="0"/>
              <a:t>                &lt;</a:t>
            </a:r>
            <a:r>
              <a:rPr lang="en-US" dirty="0" err="1"/>
              <a:t>br</a:t>
            </a:r>
            <a:r>
              <a:rPr lang="en-US" dirty="0"/>
              <a:t>&gt;&lt;input  type='text'     style='width:90%;' name='email'       				id='email'    placeholder='email'&gt;</a:t>
            </a:r>
          </a:p>
          <a:p>
            <a:pPr marL="45720" indent="0">
              <a:buNone/>
            </a:pPr>
            <a:r>
              <a:rPr lang="en-US" dirty="0"/>
              <a:t>	  &lt;</a:t>
            </a:r>
            <a:r>
              <a:rPr lang="en-US" dirty="0" err="1"/>
              <a:t>br</a:t>
            </a:r>
            <a:r>
              <a:rPr lang="en-US" dirty="0"/>
              <a:t>&gt;&lt;input  type='password' style='width:90%;’ 				    	name='password' id='password' placeholder='password'&gt;</a:t>
            </a:r>
          </a:p>
          <a:p>
            <a:pPr marL="45720" indent="0">
              <a:buNone/>
            </a:pPr>
            <a:r>
              <a:rPr lang="en-US" dirty="0"/>
              <a:t>	  &lt;</a:t>
            </a:r>
            <a:r>
              <a:rPr lang="en-US" dirty="0" err="1"/>
              <a:t>br</a:t>
            </a:r>
            <a:r>
              <a:rPr lang="en-US" dirty="0"/>
              <a:t>&gt;&lt;button id='</a:t>
            </a:r>
            <a:r>
              <a:rPr lang="en-US" dirty="0" err="1"/>
              <a:t>loginButton</a:t>
            </a:r>
            <a:r>
              <a:rPr lang="en-US" dirty="0"/>
              <a:t>' type='submit' style='background-			</a:t>
            </a:r>
            <a:r>
              <a:rPr lang="en-US" dirty="0" err="1"/>
              <a:t>color:Navy</a:t>
            </a:r>
            <a:r>
              <a:rPr lang="en-US" dirty="0"/>
              <a:t>; color:white;width:90%;' &gt; Log in &lt;/button&gt;</a:t>
            </a:r>
          </a:p>
          <a:p>
            <a:pPr marL="45720" indent="0">
              <a:buNone/>
            </a:pPr>
            <a:r>
              <a:rPr lang="en-US" dirty="0"/>
              <a:t>            &lt;/form&gt;";</a:t>
            </a:r>
          </a:p>
          <a:p>
            <a:pPr marL="45720" indent="0">
              <a:buNone/>
            </a:pPr>
            <a:r>
              <a:rPr lang="en-US" dirty="0"/>
              <a:t>      print($form);</a:t>
            </a:r>
          </a:p>
          <a:p>
            <a:pPr marL="45720" indent="0">
              <a:buNone/>
            </a:pPr>
            <a:r>
              <a:rPr lang="en-US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3907408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01A55-3B6F-469D-BA31-A67696778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dirty="0" err="1"/>
              <a:t>loginAction.php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D04E3-598E-475B-9DFE-A6EF78366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/>
              <a:t>&lt;?php </a:t>
            </a:r>
          </a:p>
          <a:p>
            <a:pPr marL="45720" indent="0">
              <a:buNone/>
            </a:pPr>
            <a:r>
              <a:rPr lang="en-US" dirty="0"/>
              <a:t>    if (</a:t>
            </a:r>
            <a:r>
              <a:rPr lang="en-US" dirty="0" err="1"/>
              <a:t>isset</a:t>
            </a:r>
            <a:r>
              <a:rPr lang="en-US" dirty="0"/>
              <a:t>($_POST['email']))        { $email    = $_POST['email']; }</a:t>
            </a:r>
          </a:p>
          <a:p>
            <a:pPr marL="45720" indent="0">
              <a:buNone/>
            </a:pPr>
            <a:r>
              <a:rPr lang="en-US" dirty="0"/>
              <a:t>    if (</a:t>
            </a:r>
            <a:r>
              <a:rPr lang="en-US" dirty="0" err="1"/>
              <a:t>isset</a:t>
            </a:r>
            <a:r>
              <a:rPr lang="en-US" dirty="0"/>
              <a:t>($_POST['password'])) { $password = $_POST['password']; }</a:t>
            </a:r>
          </a:p>
          <a:p>
            <a:pPr marL="45720" indent="0">
              <a:buNone/>
            </a:pPr>
            <a:r>
              <a:rPr lang="en-US" dirty="0">
                <a:solidFill>
                  <a:srgbClr val="FF0000"/>
                </a:solidFill>
              </a:rPr>
              <a:t>    $</a:t>
            </a:r>
            <a:r>
              <a:rPr lang="en-US" dirty="0" err="1">
                <a:solidFill>
                  <a:srgbClr val="FF0000"/>
                </a:solidFill>
              </a:rPr>
              <a:t>databaseServer</a:t>
            </a:r>
            <a:r>
              <a:rPr lang="en-US" dirty="0">
                <a:solidFill>
                  <a:srgbClr val="FF0000"/>
                </a:solidFill>
              </a:rPr>
              <a:t>        = “mysql.monmouth.edu”;</a:t>
            </a:r>
          </a:p>
          <a:p>
            <a:pPr marL="45720" indent="0">
              <a:buNone/>
            </a:pPr>
            <a:r>
              <a:rPr lang="en-US" dirty="0">
                <a:solidFill>
                  <a:srgbClr val="FF0000"/>
                </a:solidFill>
              </a:rPr>
              <a:t>     $</a:t>
            </a:r>
            <a:r>
              <a:rPr lang="en-US" dirty="0" err="1">
                <a:solidFill>
                  <a:srgbClr val="FF0000"/>
                </a:solidFill>
              </a:rPr>
              <a:t>databaseUser</a:t>
            </a:r>
            <a:r>
              <a:rPr lang="en-US" dirty="0">
                <a:solidFill>
                  <a:srgbClr val="FF0000"/>
                </a:solidFill>
              </a:rPr>
              <a:t>          = “it300user;</a:t>
            </a:r>
          </a:p>
          <a:p>
            <a:pPr marL="45720" indent="0">
              <a:buNone/>
            </a:pPr>
            <a:r>
              <a:rPr lang="en-US" dirty="0">
                <a:solidFill>
                  <a:srgbClr val="FF0000"/>
                </a:solidFill>
              </a:rPr>
              <a:t>     $</a:t>
            </a:r>
            <a:r>
              <a:rPr lang="en-US" dirty="0" err="1">
                <a:solidFill>
                  <a:srgbClr val="FF0000"/>
                </a:solidFill>
              </a:rPr>
              <a:t>databasePassword</a:t>
            </a:r>
            <a:r>
              <a:rPr lang="en-US" dirty="0">
                <a:solidFill>
                  <a:srgbClr val="FF0000"/>
                </a:solidFill>
              </a:rPr>
              <a:t>  = “it300password”;</a:t>
            </a:r>
          </a:p>
          <a:p>
            <a:pPr marL="45720" indent="0">
              <a:buNone/>
            </a:pPr>
            <a:r>
              <a:rPr lang="en-US" dirty="0">
                <a:solidFill>
                  <a:srgbClr val="FF0000"/>
                </a:solidFill>
              </a:rPr>
              <a:t>     $</a:t>
            </a:r>
            <a:r>
              <a:rPr lang="en-US" dirty="0" err="1">
                <a:solidFill>
                  <a:srgbClr val="FF0000"/>
                </a:solidFill>
              </a:rPr>
              <a:t>databaseName</a:t>
            </a:r>
            <a:r>
              <a:rPr lang="en-US" dirty="0">
                <a:solidFill>
                  <a:srgbClr val="FF0000"/>
                </a:solidFill>
              </a:rPr>
              <a:t>        = “it300app”;</a:t>
            </a:r>
          </a:p>
          <a:p>
            <a:pPr marL="45720" indent="0">
              <a:buNone/>
            </a:pPr>
            <a:r>
              <a:rPr lang="en-US" dirty="0">
                <a:solidFill>
                  <a:srgbClr val="FF0000"/>
                </a:solidFill>
              </a:rPr>
              <a:t>     $</a:t>
            </a:r>
            <a:r>
              <a:rPr lang="en-US" dirty="0" err="1">
                <a:solidFill>
                  <a:srgbClr val="FF0000"/>
                </a:solidFill>
              </a:rPr>
              <a:t>DBconnection</a:t>
            </a:r>
            <a:r>
              <a:rPr lang="en-US" dirty="0">
                <a:solidFill>
                  <a:srgbClr val="FF0000"/>
                </a:solidFill>
              </a:rPr>
              <a:t> = new </a:t>
            </a:r>
            <a:r>
              <a:rPr lang="en-US" dirty="0" err="1">
                <a:solidFill>
                  <a:srgbClr val="FF0000"/>
                </a:solidFill>
              </a:rPr>
              <a:t>mysqli</a:t>
            </a:r>
            <a:r>
              <a:rPr lang="en-US" dirty="0">
                <a:solidFill>
                  <a:srgbClr val="FF0000"/>
                </a:solidFill>
              </a:rPr>
              <a:t>($</a:t>
            </a:r>
            <a:r>
              <a:rPr lang="en-US" dirty="0" err="1">
                <a:solidFill>
                  <a:srgbClr val="FF0000"/>
                </a:solidFill>
              </a:rPr>
              <a:t>databaseServer</a:t>
            </a:r>
            <a:r>
              <a:rPr lang="en-US" dirty="0">
                <a:solidFill>
                  <a:srgbClr val="FF0000"/>
                </a:solidFill>
              </a:rPr>
              <a:t>, $</a:t>
            </a:r>
            <a:r>
              <a:rPr lang="en-US" dirty="0" err="1">
                <a:solidFill>
                  <a:srgbClr val="FF0000"/>
                </a:solidFill>
              </a:rPr>
              <a:t>databaseUser</a:t>
            </a:r>
            <a:r>
              <a:rPr lang="en-US" dirty="0">
                <a:solidFill>
                  <a:srgbClr val="FF0000"/>
                </a:solidFill>
              </a:rPr>
              <a:t>, $</a:t>
            </a:r>
            <a:r>
              <a:rPr lang="en-US" dirty="0" err="1">
                <a:solidFill>
                  <a:srgbClr val="FF0000"/>
                </a:solidFill>
              </a:rPr>
              <a:t>databasePassword</a:t>
            </a:r>
            <a:r>
              <a:rPr lang="en-US" dirty="0">
                <a:solidFill>
                  <a:srgbClr val="FF0000"/>
                </a:solidFill>
              </a:rPr>
              <a:t>, </a:t>
            </a:r>
          </a:p>
          <a:p>
            <a:pPr marL="45720" indent="0">
              <a:buNone/>
            </a:pPr>
            <a:r>
              <a:rPr lang="en-US" dirty="0">
                <a:solidFill>
                  <a:srgbClr val="FF0000"/>
                </a:solidFill>
              </a:rPr>
              <a:t>				$</a:t>
            </a:r>
            <a:r>
              <a:rPr lang="en-US" dirty="0" err="1">
                <a:solidFill>
                  <a:srgbClr val="FF0000"/>
                </a:solidFill>
              </a:rPr>
              <a:t>databaseName</a:t>
            </a:r>
            <a:r>
              <a:rPr lang="en-US" dirty="0">
                <a:solidFill>
                  <a:srgbClr val="FF0000"/>
                </a:solidFill>
              </a:rPr>
              <a:t>);</a:t>
            </a:r>
          </a:p>
          <a:p>
            <a:pPr marL="4572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626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01A55-3B6F-469D-BA31-A67696778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dirty="0" err="1"/>
              <a:t>loginAction.php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D04E3-598E-475B-9DFE-A6EF78366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dirty="0">
                <a:solidFill>
                  <a:srgbClr val="FF0000"/>
                </a:solidFill>
              </a:rPr>
              <a:t>    $</a:t>
            </a:r>
            <a:r>
              <a:rPr lang="en-US" dirty="0" err="1">
                <a:solidFill>
                  <a:srgbClr val="FF0000"/>
                </a:solidFill>
              </a:rPr>
              <a:t>sql</a:t>
            </a:r>
            <a:r>
              <a:rPr lang="en-US" dirty="0">
                <a:solidFill>
                  <a:srgbClr val="FF0000"/>
                </a:solidFill>
              </a:rPr>
              <a:t> = “SELECT password </a:t>
            </a:r>
          </a:p>
          <a:p>
            <a:pPr marL="45720" indent="0">
              <a:spcBef>
                <a:spcPts val="6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         FROM    </a:t>
            </a:r>
            <a:r>
              <a:rPr lang="en-US" dirty="0" err="1">
                <a:solidFill>
                  <a:srgbClr val="FF0000"/>
                </a:solidFill>
              </a:rPr>
              <a:t>people,passwords</a:t>
            </a:r>
            <a:endParaRPr lang="en-US" dirty="0">
              <a:solidFill>
                <a:srgbClr val="FF0000"/>
              </a:solidFill>
            </a:endParaRPr>
          </a:p>
          <a:p>
            <a:pPr marL="45720" indent="0">
              <a:spcBef>
                <a:spcPts val="6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         WHERE </a:t>
            </a:r>
            <a:r>
              <a:rPr lang="en-US" dirty="0" err="1">
                <a:solidFill>
                  <a:srgbClr val="FF0000"/>
                </a:solidFill>
              </a:rPr>
              <a:t>people.pid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password.people_id</a:t>
            </a:r>
            <a:endParaRPr lang="en-US" dirty="0">
              <a:solidFill>
                <a:srgbClr val="FF0000"/>
              </a:solidFill>
            </a:endParaRPr>
          </a:p>
          <a:p>
            <a:pPr marL="45720" indent="0">
              <a:spcBef>
                <a:spcPts val="6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           AND </a:t>
            </a:r>
            <a:r>
              <a:rPr lang="en-US" dirty="0" err="1">
                <a:solidFill>
                  <a:srgbClr val="FF0000"/>
                </a:solidFill>
              </a:rPr>
              <a:t>people.email</a:t>
            </a:r>
            <a:r>
              <a:rPr lang="en-US" dirty="0">
                <a:solidFill>
                  <a:srgbClr val="FF0000"/>
                </a:solidFill>
              </a:rPr>
              <a:t>=$email”</a:t>
            </a:r>
          </a:p>
          <a:p>
            <a:pPr marL="45720" indent="0">
              <a:spcBef>
                <a:spcPts val="6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$result = $</a:t>
            </a:r>
            <a:r>
              <a:rPr lang="en-US" dirty="0" err="1">
                <a:solidFill>
                  <a:srgbClr val="FF0000"/>
                </a:solidFill>
              </a:rPr>
              <a:t>DBconnection</a:t>
            </a:r>
            <a:r>
              <a:rPr lang="en-US" dirty="0">
                <a:solidFill>
                  <a:srgbClr val="FF0000"/>
                </a:solidFill>
              </a:rPr>
              <a:t>-&gt;query($</a:t>
            </a:r>
            <a:r>
              <a:rPr lang="en-US" dirty="0" err="1">
                <a:solidFill>
                  <a:srgbClr val="FF0000"/>
                </a:solidFill>
              </a:rPr>
              <a:t>sql</a:t>
            </a:r>
            <a:r>
              <a:rPr lang="en-US" dirty="0">
                <a:solidFill>
                  <a:srgbClr val="FF0000"/>
                </a:solidFill>
              </a:rPr>
              <a:t>);</a:t>
            </a:r>
          </a:p>
          <a:p>
            <a:pPr marL="45720" indent="0">
              <a:spcBef>
                <a:spcPts val="6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$</a:t>
            </a:r>
            <a:r>
              <a:rPr lang="en-US" dirty="0" err="1">
                <a:solidFill>
                  <a:srgbClr val="FF0000"/>
                </a:solidFill>
              </a:rPr>
              <a:t>dbConnection</a:t>
            </a:r>
            <a:r>
              <a:rPr lang="en-US" dirty="0">
                <a:solidFill>
                  <a:srgbClr val="FF0000"/>
                </a:solidFill>
              </a:rPr>
              <a:t>-&gt;close();    </a:t>
            </a:r>
          </a:p>
          <a:p>
            <a:pPr marL="45720" indent="0">
              <a:spcBef>
                <a:spcPts val="6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if ($result)</a:t>
            </a:r>
          </a:p>
          <a:p>
            <a:pPr marL="45720" indent="0">
              <a:spcBef>
                <a:spcPts val="6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{</a:t>
            </a:r>
          </a:p>
          <a:p>
            <a:pPr marL="45720" indent="0">
              <a:spcBef>
                <a:spcPts val="6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$row = $result-&gt;</a:t>
            </a:r>
            <a:r>
              <a:rPr lang="en-US" dirty="0" err="1">
                <a:solidFill>
                  <a:srgbClr val="FF0000"/>
                </a:solidFill>
              </a:rPr>
              <a:t>fetch_row</a:t>
            </a:r>
            <a:r>
              <a:rPr lang="en-US" dirty="0">
                <a:solidFill>
                  <a:srgbClr val="FF0000"/>
                </a:solidFill>
              </a:rPr>
              <a:t>();</a:t>
            </a:r>
          </a:p>
          <a:p>
            <a:pPr marL="45720" indent="0">
              <a:spcBef>
                <a:spcPts val="6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     $</a:t>
            </a:r>
            <a:r>
              <a:rPr lang="en-US" dirty="0" err="1">
                <a:solidFill>
                  <a:srgbClr val="FF0000"/>
                </a:solidFill>
              </a:rPr>
              <a:t>dbPassword</a:t>
            </a:r>
            <a:r>
              <a:rPr lang="en-US" dirty="0">
                <a:solidFill>
                  <a:srgbClr val="FF0000"/>
                </a:solidFill>
              </a:rPr>
              <a:t>  = $row[0];</a:t>
            </a:r>
          </a:p>
          <a:p>
            <a:pPr marL="45720" indent="0">
              <a:spcBef>
                <a:spcPts val="6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27452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01A55-3B6F-469D-BA31-A67696778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dirty="0" err="1"/>
              <a:t>loginAction.php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D04E3-598E-475B-9DFE-A6EF78366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en-US" dirty="0">
                <a:solidFill>
                  <a:srgbClr val="FF0000"/>
                </a:solidFill>
              </a:rPr>
              <a:t>    if ($password == $</a:t>
            </a:r>
            <a:r>
              <a:rPr lang="en-US" dirty="0" err="1">
                <a:solidFill>
                  <a:srgbClr val="FF0000"/>
                </a:solidFill>
              </a:rPr>
              <a:t>dbPassword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marL="45720" indent="0">
              <a:buNone/>
            </a:pPr>
            <a:r>
              <a:rPr lang="en-US" dirty="0">
                <a:solidFill>
                  <a:srgbClr val="FF0000"/>
                </a:solidFill>
              </a:rPr>
              <a:t>    {</a:t>
            </a:r>
          </a:p>
          <a:p>
            <a:pPr marL="4572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$</a:t>
            </a:r>
            <a:r>
              <a:rPr lang="en-US" dirty="0" err="1">
                <a:solidFill>
                  <a:srgbClr val="FF0000"/>
                </a:solidFill>
              </a:rPr>
              <a:t>url</a:t>
            </a:r>
            <a:r>
              <a:rPr lang="en-US" dirty="0">
                <a:solidFill>
                  <a:srgbClr val="FF0000"/>
                </a:solidFill>
              </a:rPr>
              <a:t> = “</a:t>
            </a:r>
            <a:r>
              <a:rPr lang="en-US" dirty="0" err="1">
                <a:solidFill>
                  <a:srgbClr val="FF0000"/>
                </a:solidFill>
              </a:rPr>
              <a:t>welcome.php</a:t>
            </a:r>
            <a:r>
              <a:rPr lang="en-US" dirty="0">
                <a:solidFill>
                  <a:srgbClr val="FF0000"/>
                </a:solidFill>
              </a:rPr>
              <a:t>”;</a:t>
            </a:r>
          </a:p>
          <a:p>
            <a:pPr marL="45720" indent="0">
              <a:buNone/>
            </a:pPr>
            <a:r>
              <a:rPr lang="en-US" dirty="0">
                <a:solidFill>
                  <a:srgbClr val="FF0000"/>
                </a:solidFill>
              </a:rPr>
              <a:t>    }</a:t>
            </a:r>
          </a:p>
          <a:p>
            <a:pPr marL="45720" indent="0">
              <a:buNone/>
            </a:pPr>
            <a:r>
              <a:rPr lang="en-US" dirty="0">
                <a:solidFill>
                  <a:srgbClr val="FF0000"/>
                </a:solidFill>
              </a:rPr>
              <a:t>    else</a:t>
            </a:r>
          </a:p>
          <a:p>
            <a:pPr marL="45720" indent="0">
              <a:buNone/>
            </a:pPr>
            <a:r>
              <a:rPr lang="en-US" dirty="0">
                <a:solidFill>
                  <a:srgbClr val="FF0000"/>
                </a:solidFill>
              </a:rPr>
              <a:t>    {</a:t>
            </a:r>
          </a:p>
          <a:p>
            <a:pPr marL="4572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$</a:t>
            </a:r>
            <a:r>
              <a:rPr lang="en-US" dirty="0" err="1">
                <a:solidFill>
                  <a:srgbClr val="FF0000"/>
                </a:solidFill>
              </a:rPr>
              <a:t>url</a:t>
            </a:r>
            <a:r>
              <a:rPr lang="en-US" dirty="0">
                <a:solidFill>
                  <a:srgbClr val="FF0000"/>
                </a:solidFill>
              </a:rPr>
              <a:t> = “</a:t>
            </a:r>
            <a:r>
              <a:rPr lang="en-US" dirty="0" err="1">
                <a:solidFill>
                  <a:srgbClr val="FF0000"/>
                </a:solidFill>
              </a:rPr>
              <a:t>login.php?error</a:t>
            </a:r>
            <a:r>
              <a:rPr lang="en-US" dirty="0">
                <a:solidFill>
                  <a:srgbClr val="FF0000"/>
                </a:solidFill>
              </a:rPr>
              <a:t>=</a:t>
            </a:r>
            <a:r>
              <a:rPr lang="en-US" dirty="0" err="1">
                <a:solidFill>
                  <a:srgbClr val="FF0000"/>
                </a:solidFill>
              </a:rPr>
              <a:t>badPassword</a:t>
            </a:r>
            <a:r>
              <a:rPr lang="en-US" dirty="0">
                <a:solidFill>
                  <a:srgbClr val="FF0000"/>
                </a:solidFill>
              </a:rPr>
              <a:t>”;</a:t>
            </a:r>
          </a:p>
          <a:p>
            <a:pPr marL="45720" indent="0">
              <a:buNone/>
            </a:pPr>
            <a:r>
              <a:rPr lang="en-US" dirty="0">
                <a:solidFill>
                  <a:srgbClr val="FF0000"/>
                </a:solidFill>
              </a:rPr>
              <a:t>    }</a:t>
            </a:r>
          </a:p>
          <a:p>
            <a:pPr marL="45720" indent="0">
              <a:buNone/>
            </a:pPr>
            <a:r>
              <a:rPr lang="en-US" dirty="0"/>
              <a:t>    </a:t>
            </a:r>
            <a:r>
              <a:rPr lang="en-US" dirty="0">
                <a:solidFill>
                  <a:srgbClr val="FF0000"/>
                </a:solidFill>
              </a:rPr>
              <a:t>header('Location: http:$</a:t>
            </a:r>
            <a:r>
              <a:rPr lang="en-US" dirty="0" err="1">
                <a:solidFill>
                  <a:srgbClr val="FF0000"/>
                </a:solidFill>
              </a:rPr>
              <a:t>url</a:t>
            </a:r>
            <a:r>
              <a:rPr lang="en-US" dirty="0">
                <a:solidFill>
                  <a:srgbClr val="FF0000"/>
                </a:solidFill>
              </a:rPr>
              <a:t>’);</a:t>
            </a:r>
          </a:p>
          <a:p>
            <a:pPr marL="45720" indent="0">
              <a:buNone/>
            </a:pPr>
            <a:r>
              <a:rPr lang="en-US" dirty="0">
                <a:solidFill>
                  <a:srgbClr val="FF0000"/>
                </a:solidFill>
              </a:rPr>
              <a:t>?&gt;</a:t>
            </a:r>
          </a:p>
          <a:p>
            <a:pPr marL="4572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78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Stored Procedure – get first and password from an email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spcBef>
                <a:spcPts val="600"/>
              </a:spcBef>
              <a:buNone/>
            </a:pPr>
            <a:r>
              <a:rPr lang="en-US" sz="1800" dirty="0">
                <a:solidFill>
                  <a:srgbClr val="FF0000"/>
                </a:solidFill>
              </a:rPr>
              <a:t>CREATE PROCEDURE </a:t>
            </a:r>
            <a:r>
              <a:rPr lang="en-US" sz="1800" dirty="0" err="1">
                <a:solidFill>
                  <a:srgbClr val="FF0000"/>
                </a:solidFill>
              </a:rPr>
              <a:t>getFirstPasswordFromEmail</a:t>
            </a:r>
            <a:r>
              <a:rPr lang="en-US" sz="1800" dirty="0">
                <a:solidFill>
                  <a:srgbClr val="FF0000"/>
                </a:solidFill>
              </a:rPr>
              <a:t> ( IN </a:t>
            </a:r>
            <a:r>
              <a:rPr lang="en-US" sz="1800" dirty="0" err="1">
                <a:solidFill>
                  <a:srgbClr val="FF0000"/>
                </a:solidFill>
              </a:rPr>
              <a:t>inputEmail</a:t>
            </a:r>
            <a:r>
              <a:rPr lang="en-US" sz="1800" dirty="0">
                <a:solidFill>
                  <a:srgbClr val="FF0000"/>
                </a:solidFill>
              </a:rPr>
              <a:t> VARCHAR(40) )</a:t>
            </a:r>
          </a:p>
          <a:p>
            <a:pPr marL="45720" indent="0">
              <a:spcBef>
                <a:spcPts val="600"/>
              </a:spcBef>
              <a:buNone/>
            </a:pPr>
            <a:r>
              <a:rPr lang="en-US" sz="1800" dirty="0">
                <a:solidFill>
                  <a:srgbClr val="FF0000"/>
                </a:solidFill>
              </a:rPr>
              <a:t>BEGIN</a:t>
            </a:r>
          </a:p>
          <a:p>
            <a:pPr marL="45720" indent="0">
              <a:spcBef>
                <a:spcPts val="600"/>
              </a:spcBef>
              <a:buNone/>
            </a:pPr>
            <a:r>
              <a:rPr lang="en-US" sz="1800" dirty="0">
                <a:solidFill>
                  <a:srgbClr val="FF0000"/>
                </a:solidFill>
              </a:rPr>
              <a:t>    SELECT first, password </a:t>
            </a:r>
          </a:p>
          <a:p>
            <a:pPr marL="45720" indent="0">
              <a:spcBef>
                <a:spcPts val="600"/>
              </a:spcBef>
              <a:buNone/>
            </a:pPr>
            <a:r>
              <a:rPr lang="en-US" sz="1800" dirty="0">
                <a:solidFill>
                  <a:srgbClr val="FF0000"/>
                </a:solidFill>
              </a:rPr>
              <a:t>    FROM    </a:t>
            </a:r>
            <a:r>
              <a:rPr lang="en-US" sz="1800" dirty="0" err="1">
                <a:solidFill>
                  <a:srgbClr val="FF0000"/>
                </a:solidFill>
              </a:rPr>
              <a:t>people,passwords</a:t>
            </a:r>
            <a:endParaRPr lang="en-US" sz="1800" dirty="0">
              <a:solidFill>
                <a:srgbClr val="FF0000"/>
              </a:solidFill>
            </a:endParaRPr>
          </a:p>
          <a:p>
            <a:pPr marL="45720" indent="0">
              <a:spcBef>
                <a:spcPts val="600"/>
              </a:spcBef>
              <a:buNone/>
            </a:pPr>
            <a:r>
              <a:rPr lang="en-US" sz="1800" dirty="0">
                <a:solidFill>
                  <a:srgbClr val="FF0000"/>
                </a:solidFill>
              </a:rPr>
              <a:t>    WHERE </a:t>
            </a:r>
            <a:r>
              <a:rPr lang="en-US" sz="1800" dirty="0" err="1">
                <a:solidFill>
                  <a:srgbClr val="FF0000"/>
                </a:solidFill>
              </a:rPr>
              <a:t>people.pid</a:t>
            </a:r>
            <a:r>
              <a:rPr lang="en-US" sz="1800" dirty="0">
                <a:solidFill>
                  <a:srgbClr val="FF0000"/>
                </a:solidFill>
              </a:rPr>
              <a:t> = </a:t>
            </a:r>
            <a:r>
              <a:rPr lang="en-US" sz="1800" dirty="0" err="1">
                <a:solidFill>
                  <a:srgbClr val="FF0000"/>
                </a:solidFill>
              </a:rPr>
              <a:t>password.people_id</a:t>
            </a:r>
            <a:endParaRPr lang="en-US" sz="1800" dirty="0">
              <a:solidFill>
                <a:srgbClr val="FF0000"/>
              </a:solidFill>
            </a:endParaRPr>
          </a:p>
          <a:p>
            <a:pPr marL="45720" indent="0">
              <a:spcBef>
                <a:spcPts val="600"/>
              </a:spcBef>
              <a:buNone/>
            </a:pPr>
            <a:r>
              <a:rPr lang="en-US" sz="1800" dirty="0">
                <a:solidFill>
                  <a:srgbClr val="FF0000"/>
                </a:solidFill>
              </a:rPr>
              <a:t>           AND </a:t>
            </a:r>
            <a:r>
              <a:rPr lang="en-US" sz="1800" dirty="0" err="1">
                <a:solidFill>
                  <a:srgbClr val="FF0000"/>
                </a:solidFill>
              </a:rPr>
              <a:t>people.email</a:t>
            </a:r>
            <a:r>
              <a:rPr lang="en-US" sz="1800" dirty="0">
                <a:solidFill>
                  <a:srgbClr val="FF0000"/>
                </a:solidFill>
              </a:rPr>
              <a:t>=</a:t>
            </a:r>
            <a:r>
              <a:rPr lang="en-US" sz="1800" dirty="0" err="1">
                <a:solidFill>
                  <a:srgbClr val="FF0000"/>
                </a:solidFill>
              </a:rPr>
              <a:t>inputEmail</a:t>
            </a:r>
            <a:endParaRPr lang="en-US" sz="1800" dirty="0">
              <a:solidFill>
                <a:srgbClr val="FF0000"/>
              </a:solidFill>
            </a:endParaRPr>
          </a:p>
          <a:p>
            <a:pPr marL="45720" indent="0">
              <a:spcBef>
                <a:spcPts val="600"/>
              </a:spcBef>
              <a:buNone/>
            </a:pPr>
            <a:r>
              <a:rPr lang="en-US" sz="1800" dirty="0">
                <a:solidFill>
                  <a:srgbClr val="FF0000"/>
                </a:solidFill>
              </a:rPr>
              <a:t>END</a:t>
            </a:r>
          </a:p>
          <a:p>
            <a:pPr marL="45720" indent="0">
              <a:spcBef>
                <a:spcPts val="600"/>
              </a:spcBef>
              <a:buNone/>
            </a:pPr>
            <a:endParaRPr lang="en-US" sz="1800" dirty="0">
              <a:solidFill>
                <a:srgbClr val="FF0000"/>
              </a:solidFill>
            </a:endParaRPr>
          </a:p>
          <a:p>
            <a:pPr marL="45720" indent="0">
              <a:spcBef>
                <a:spcPts val="600"/>
              </a:spcBef>
              <a:buNone/>
            </a:pPr>
            <a:endParaRPr lang="en-US" sz="1800" dirty="0">
              <a:solidFill>
                <a:srgbClr val="FF0000"/>
              </a:solidFill>
            </a:endParaRPr>
          </a:p>
          <a:p>
            <a:pPr marL="45720" indent="0">
              <a:spcBef>
                <a:spcPts val="600"/>
              </a:spcBef>
              <a:buNone/>
            </a:pPr>
            <a:r>
              <a:rPr lang="en-US" sz="1800" dirty="0">
                <a:solidFill>
                  <a:srgbClr val="FF0000"/>
                </a:solidFill>
              </a:rPr>
              <a:t>CALL </a:t>
            </a:r>
            <a:r>
              <a:rPr lang="en-US" sz="1800" dirty="0" err="1">
                <a:solidFill>
                  <a:srgbClr val="FF0000"/>
                </a:solidFill>
              </a:rPr>
              <a:t>getFirstPasswordUsingEmail</a:t>
            </a:r>
            <a:r>
              <a:rPr lang="en-US" sz="1800" dirty="0">
                <a:solidFill>
                  <a:srgbClr val="FF0000"/>
                </a:solidFill>
              </a:rPr>
              <a:t>(‘situation@jerseyShore.com’)</a:t>
            </a:r>
          </a:p>
          <a:p>
            <a:pPr marL="45720" indent="0">
              <a:spcBef>
                <a:spcPts val="600"/>
              </a:spcBef>
              <a:buNone/>
            </a:pPr>
            <a:endParaRPr lang="en-US" dirty="0"/>
          </a:p>
          <a:p>
            <a:pPr marL="45720" indent="0">
              <a:spcBef>
                <a:spcPts val="600"/>
              </a:spcBef>
              <a:buNone/>
            </a:pPr>
            <a:endParaRPr lang="en-US" dirty="0"/>
          </a:p>
          <a:p>
            <a:pPr marL="45720" indent="0">
              <a:spcBef>
                <a:spcPts val="60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469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01A55-3B6F-469D-BA31-A67696778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dirty="0" err="1"/>
              <a:t>loginAction.php</a:t>
            </a:r>
            <a:r>
              <a:rPr lang="en-US" dirty="0"/>
              <a:t> using Stored Procedures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D04E3-598E-475B-9DFE-A6EF78366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    if (</a:t>
            </a:r>
            <a:r>
              <a:rPr lang="en-US" dirty="0" err="1"/>
              <a:t>isset</a:t>
            </a:r>
            <a:r>
              <a:rPr lang="en-US" dirty="0"/>
              <a:t>($_POST['email']))        { $email    = $_POST['email']; }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    if (</a:t>
            </a:r>
            <a:r>
              <a:rPr lang="en-US" dirty="0" err="1"/>
              <a:t>isset</a:t>
            </a:r>
            <a:r>
              <a:rPr lang="en-US" dirty="0"/>
              <a:t>($_POST['password'])) { $password = $_POST['password']; }</a:t>
            </a:r>
            <a:r>
              <a:rPr lang="en-US" dirty="0">
                <a:solidFill>
                  <a:srgbClr val="FF0000"/>
                </a:solidFill>
              </a:rPr>
              <a:t>  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$</a:t>
            </a:r>
            <a:r>
              <a:rPr lang="en-US" dirty="0" err="1">
                <a:solidFill>
                  <a:srgbClr val="FF0000"/>
                </a:solidFill>
              </a:rPr>
              <a:t>dbConnection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loginDatabase</a:t>
            </a:r>
            <a:r>
              <a:rPr lang="en-US" dirty="0">
                <a:solidFill>
                  <a:srgbClr val="FF0000"/>
                </a:solidFill>
              </a:rPr>
              <a:t>();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$result = $</a:t>
            </a:r>
            <a:r>
              <a:rPr lang="en-US" dirty="0" err="1">
                <a:solidFill>
                  <a:srgbClr val="FF0000"/>
                </a:solidFill>
              </a:rPr>
              <a:t>DBconnection</a:t>
            </a:r>
            <a:r>
              <a:rPr lang="en-US" dirty="0">
                <a:solidFill>
                  <a:srgbClr val="FF0000"/>
                </a:solidFill>
              </a:rPr>
              <a:t>-&gt;query(CALL </a:t>
            </a:r>
            <a:r>
              <a:rPr lang="en-US" dirty="0" err="1">
                <a:solidFill>
                  <a:srgbClr val="FF0000"/>
                </a:solidFill>
              </a:rPr>
              <a:t>getPassword</a:t>
            </a:r>
            <a:r>
              <a:rPr lang="en-US" dirty="0">
                <a:solidFill>
                  <a:srgbClr val="FF0000"/>
                </a:solidFill>
              </a:rPr>
              <a:t>($email));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$</a:t>
            </a:r>
            <a:r>
              <a:rPr lang="en-US" dirty="0" err="1">
                <a:solidFill>
                  <a:srgbClr val="FF0000"/>
                </a:solidFill>
              </a:rPr>
              <a:t>dbConnection</a:t>
            </a:r>
            <a:r>
              <a:rPr lang="en-US" dirty="0">
                <a:solidFill>
                  <a:srgbClr val="FF0000"/>
                </a:solidFill>
              </a:rPr>
              <a:t>-&gt;close();   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7030A0"/>
                </a:solidFill>
              </a:rPr>
              <a:t>    if ($result)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7030A0"/>
                </a:solidFill>
              </a:rPr>
              <a:t>    {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7030A0"/>
                </a:solidFill>
              </a:rPr>
              <a:t>        $row = $result-&gt;</a:t>
            </a:r>
            <a:r>
              <a:rPr lang="en-US" dirty="0" err="1">
                <a:solidFill>
                  <a:srgbClr val="7030A0"/>
                </a:solidFill>
              </a:rPr>
              <a:t>fetch_row</a:t>
            </a:r>
            <a:r>
              <a:rPr lang="en-US" dirty="0">
                <a:solidFill>
                  <a:srgbClr val="7030A0"/>
                </a:solidFill>
              </a:rPr>
              <a:t>();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7030A0"/>
                </a:solidFill>
              </a:rPr>
              <a:t>        $</a:t>
            </a:r>
            <a:r>
              <a:rPr lang="en-US" dirty="0" err="1">
                <a:solidFill>
                  <a:srgbClr val="7030A0"/>
                </a:solidFill>
              </a:rPr>
              <a:t>dbPassword</a:t>
            </a:r>
            <a:r>
              <a:rPr lang="en-US" dirty="0">
                <a:solidFill>
                  <a:srgbClr val="7030A0"/>
                </a:solidFill>
              </a:rPr>
              <a:t>  = $row[1];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7030A0"/>
                </a:solidFill>
              </a:rPr>
              <a:t>    }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</a:rPr>
              <a:t>    if ($password == $</a:t>
            </a:r>
            <a:r>
              <a:rPr lang="en-US" dirty="0" err="1">
                <a:solidFill>
                  <a:schemeClr val="tx1"/>
                </a:solidFill>
              </a:rPr>
              <a:t>dbPassword</a:t>
            </a:r>
            <a:r>
              <a:rPr lang="en-US" dirty="0">
                <a:solidFill>
                  <a:schemeClr val="tx1"/>
                </a:solidFill>
              </a:rPr>
              <a:t>) { $</a:t>
            </a:r>
            <a:r>
              <a:rPr lang="en-US" dirty="0" err="1">
                <a:solidFill>
                  <a:schemeClr val="tx1"/>
                </a:solidFill>
              </a:rPr>
              <a:t>url</a:t>
            </a:r>
            <a:r>
              <a:rPr lang="en-US" dirty="0">
                <a:solidFill>
                  <a:schemeClr val="tx1"/>
                </a:solidFill>
              </a:rPr>
              <a:t> = “</a:t>
            </a:r>
            <a:r>
              <a:rPr lang="en-US" dirty="0" err="1">
                <a:solidFill>
                  <a:schemeClr val="tx1"/>
                </a:solidFill>
              </a:rPr>
              <a:t>welcome.php</a:t>
            </a:r>
            <a:r>
              <a:rPr lang="en-US" dirty="0">
                <a:solidFill>
                  <a:schemeClr val="tx1"/>
                </a:solidFill>
              </a:rPr>
              <a:t>”; }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</a:rPr>
              <a:t>    else { $</a:t>
            </a:r>
            <a:r>
              <a:rPr lang="en-US" dirty="0" err="1">
                <a:solidFill>
                  <a:schemeClr val="tx1"/>
                </a:solidFill>
              </a:rPr>
              <a:t>url</a:t>
            </a:r>
            <a:r>
              <a:rPr lang="en-US" dirty="0">
                <a:solidFill>
                  <a:schemeClr val="tx1"/>
                </a:solidFill>
              </a:rPr>
              <a:t> = “</a:t>
            </a:r>
            <a:r>
              <a:rPr lang="en-US" dirty="0" err="1">
                <a:solidFill>
                  <a:schemeClr val="tx1"/>
                </a:solidFill>
              </a:rPr>
              <a:t>login.php?error</a:t>
            </a:r>
            <a:r>
              <a:rPr lang="en-US" dirty="0">
                <a:solidFill>
                  <a:schemeClr val="tx1"/>
                </a:solidFill>
              </a:rPr>
              <a:t>=</a:t>
            </a:r>
            <a:r>
              <a:rPr lang="en-US" dirty="0" err="1">
                <a:solidFill>
                  <a:schemeClr val="tx1"/>
                </a:solidFill>
              </a:rPr>
              <a:t>badPassword</a:t>
            </a:r>
            <a:r>
              <a:rPr lang="en-US" dirty="0">
                <a:solidFill>
                  <a:schemeClr val="tx1"/>
                </a:solidFill>
              </a:rPr>
              <a:t>”; }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</a:rPr>
              <a:t>    header('Location: http:$</a:t>
            </a:r>
            <a:r>
              <a:rPr lang="en-US" dirty="0" err="1">
                <a:solidFill>
                  <a:schemeClr val="tx1"/>
                </a:solidFill>
              </a:rPr>
              <a:t>url</a:t>
            </a:r>
            <a:r>
              <a:rPr lang="en-US" dirty="0">
                <a:solidFill>
                  <a:schemeClr val="tx1"/>
                </a:solidFill>
              </a:rPr>
              <a:t>’);</a:t>
            </a:r>
          </a:p>
          <a:p>
            <a:pPr marL="4572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871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Stored Procedure – create account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CREATE PROCEDURE </a:t>
            </a:r>
            <a:r>
              <a:rPr lang="en-US" sz="1800" dirty="0" err="1">
                <a:solidFill>
                  <a:srgbClr val="FF0000"/>
                </a:solidFill>
              </a:rPr>
              <a:t>createAccount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(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    IN </a:t>
            </a:r>
            <a:r>
              <a:rPr lang="en-US" sz="1800" dirty="0" err="1">
                <a:solidFill>
                  <a:srgbClr val="FF0000"/>
                </a:solidFill>
              </a:rPr>
              <a:t>inputFirst</a:t>
            </a:r>
            <a:r>
              <a:rPr lang="en-US" sz="1800" dirty="0">
                <a:solidFill>
                  <a:srgbClr val="FF0000"/>
                </a:solidFill>
              </a:rPr>
              <a:t>         VARCHAR(40)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    IN </a:t>
            </a:r>
            <a:r>
              <a:rPr lang="en-US" sz="1800" dirty="0" err="1">
                <a:solidFill>
                  <a:srgbClr val="FF0000"/>
                </a:solidFill>
              </a:rPr>
              <a:t>inputLast</a:t>
            </a:r>
            <a:r>
              <a:rPr lang="en-US" sz="1800" dirty="0">
                <a:solidFill>
                  <a:srgbClr val="FF0000"/>
                </a:solidFill>
              </a:rPr>
              <a:t>          VARCHAR(40)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    IN </a:t>
            </a:r>
            <a:r>
              <a:rPr lang="en-US" sz="1800" dirty="0" err="1">
                <a:solidFill>
                  <a:srgbClr val="FF0000"/>
                </a:solidFill>
              </a:rPr>
              <a:t>inputEmail</a:t>
            </a:r>
            <a:r>
              <a:rPr lang="en-US" sz="1800" dirty="0">
                <a:solidFill>
                  <a:srgbClr val="FF0000"/>
                </a:solidFill>
              </a:rPr>
              <a:t>       VARCHAR(40)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    IN </a:t>
            </a:r>
            <a:r>
              <a:rPr lang="en-US" sz="1800" dirty="0" err="1">
                <a:solidFill>
                  <a:srgbClr val="FF0000"/>
                </a:solidFill>
              </a:rPr>
              <a:t>inputPassword</a:t>
            </a:r>
            <a:r>
              <a:rPr lang="en-US" sz="1800" dirty="0">
                <a:solidFill>
                  <a:srgbClr val="FF0000"/>
                </a:solidFill>
              </a:rPr>
              <a:t> VARCHAR(40)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)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rgbClr val="FF0000"/>
              </a:solidFill>
            </a:endParaRP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BEGIN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    DECLARE </a:t>
            </a:r>
            <a:r>
              <a:rPr lang="en-US" sz="1800" dirty="0" err="1">
                <a:solidFill>
                  <a:srgbClr val="FF0000"/>
                </a:solidFill>
              </a:rPr>
              <a:t>generatedPid</a:t>
            </a:r>
            <a:r>
              <a:rPr lang="en-US" sz="1800" dirty="0">
                <a:solidFill>
                  <a:srgbClr val="FF0000"/>
                </a:solidFill>
              </a:rPr>
              <a:t> INT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rgbClr val="FF0000"/>
              </a:solidFill>
            </a:endParaRP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    INSERT INTO people  (first, last, email)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    VALUES (</a:t>
            </a:r>
            <a:r>
              <a:rPr lang="en-US" sz="1800" dirty="0" err="1">
                <a:solidFill>
                  <a:srgbClr val="FF0000"/>
                </a:solidFill>
              </a:rPr>
              <a:t>inputFirst</a:t>
            </a:r>
            <a:r>
              <a:rPr lang="en-US" sz="1800" dirty="0">
                <a:solidFill>
                  <a:srgbClr val="FF0000"/>
                </a:solidFill>
              </a:rPr>
              <a:t>, </a:t>
            </a:r>
            <a:r>
              <a:rPr lang="en-US" sz="1800" dirty="0" err="1">
                <a:solidFill>
                  <a:srgbClr val="FF0000"/>
                </a:solidFill>
              </a:rPr>
              <a:t>inputLast</a:t>
            </a:r>
            <a:r>
              <a:rPr lang="en-US" sz="1800" dirty="0">
                <a:solidFill>
                  <a:srgbClr val="FF0000"/>
                </a:solidFill>
              </a:rPr>
              <a:t>, </a:t>
            </a:r>
            <a:r>
              <a:rPr lang="en-US" sz="1800" dirty="0" err="1">
                <a:solidFill>
                  <a:srgbClr val="FF0000"/>
                </a:solidFill>
              </a:rPr>
              <a:t>inputEmail</a:t>
            </a:r>
            <a:r>
              <a:rPr lang="en-US" sz="1800" dirty="0">
                <a:solidFill>
                  <a:srgbClr val="FF0000"/>
                </a:solidFill>
              </a:rPr>
              <a:t>)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/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    SELECT </a:t>
            </a:r>
            <a:r>
              <a:rPr lang="en-US" sz="1800" dirty="0" err="1">
                <a:solidFill>
                  <a:srgbClr val="FF0000"/>
                </a:solidFill>
              </a:rPr>
              <a:t>pid</a:t>
            </a:r>
            <a:r>
              <a:rPr lang="en-US" sz="1800" dirty="0">
                <a:solidFill>
                  <a:srgbClr val="FF0000"/>
                </a:solidFill>
              </a:rPr>
              <a:t> INTO </a:t>
            </a:r>
            <a:r>
              <a:rPr lang="en-US" sz="1800" dirty="0" err="1">
                <a:solidFill>
                  <a:srgbClr val="FF0000"/>
                </a:solidFill>
              </a:rPr>
              <a:t>generatedPid</a:t>
            </a:r>
            <a:r>
              <a:rPr lang="en-US" sz="1800" dirty="0">
                <a:solidFill>
                  <a:srgbClr val="FF0000"/>
                </a:solidFill>
              </a:rPr>
              <a:t> FROM people where email=</a:t>
            </a:r>
            <a:r>
              <a:rPr lang="en-US" sz="1800" dirty="0" err="1">
                <a:solidFill>
                  <a:srgbClr val="FF0000"/>
                </a:solidFill>
              </a:rPr>
              <a:t>inputEmail</a:t>
            </a:r>
            <a:endParaRPr lang="en-US" sz="1800" dirty="0">
              <a:solidFill>
                <a:srgbClr val="FF0000"/>
              </a:solidFill>
            </a:endParaRP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/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    INSERT INTO password  (</a:t>
            </a:r>
            <a:r>
              <a:rPr lang="en-US" sz="1800" dirty="0" err="1">
                <a:solidFill>
                  <a:srgbClr val="FF0000"/>
                </a:solidFill>
              </a:rPr>
              <a:t>people_id</a:t>
            </a:r>
            <a:r>
              <a:rPr lang="en-US" sz="1800" dirty="0">
                <a:solidFill>
                  <a:srgbClr val="FF0000"/>
                </a:solidFill>
              </a:rPr>
              <a:t>, password)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    VALUES (</a:t>
            </a:r>
            <a:r>
              <a:rPr lang="en-US" sz="1800" dirty="0" err="1">
                <a:solidFill>
                  <a:srgbClr val="FF0000"/>
                </a:solidFill>
              </a:rPr>
              <a:t>generatedPid</a:t>
            </a:r>
            <a:r>
              <a:rPr lang="en-US" sz="1800" dirty="0">
                <a:solidFill>
                  <a:srgbClr val="FF0000"/>
                </a:solidFill>
              </a:rPr>
              <a:t>, </a:t>
            </a:r>
            <a:r>
              <a:rPr lang="en-US" sz="1800" dirty="0" err="1">
                <a:solidFill>
                  <a:srgbClr val="FF0000"/>
                </a:solidFill>
              </a:rPr>
              <a:t>inputPassword</a:t>
            </a:r>
            <a:r>
              <a:rPr lang="en-US" sz="1800" dirty="0">
                <a:solidFill>
                  <a:srgbClr val="FF0000"/>
                </a:solidFill>
              </a:rPr>
              <a:t>)</a:t>
            </a:r>
            <a:endParaRPr lang="en-US" sz="1800" dirty="0"/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rgbClr val="FF0000"/>
              </a:solidFill>
            </a:endParaRP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END</a:t>
            </a:r>
          </a:p>
          <a:p>
            <a:pPr marL="45720" indent="0">
              <a:spcBef>
                <a:spcPts val="600"/>
              </a:spcBef>
              <a:buNone/>
            </a:pPr>
            <a:endParaRPr lang="en-US" dirty="0"/>
          </a:p>
          <a:p>
            <a:pPr marL="45720" indent="0">
              <a:spcBef>
                <a:spcPts val="600"/>
              </a:spcBef>
              <a:buNone/>
            </a:pPr>
            <a:endParaRPr lang="en-US" dirty="0"/>
          </a:p>
          <a:p>
            <a:pPr marL="45720" indent="0">
              <a:spcBef>
                <a:spcPts val="60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465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01A55-3B6F-469D-BA31-A67696778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Wouldn’t this be great if </a:t>
            </a:r>
            <a:br>
              <a:rPr lang="en-US" dirty="0"/>
            </a:br>
            <a:r>
              <a:rPr lang="en-US" dirty="0" err="1"/>
              <a:t>loginAction.php</a:t>
            </a:r>
            <a:r>
              <a:rPr lang="en-US" dirty="0"/>
              <a:t> was this simple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D04E3-598E-475B-9DFE-A6EF78366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&lt;?php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    </a:t>
            </a:r>
            <a:r>
              <a:rPr lang="en-US" dirty="0">
                <a:solidFill>
                  <a:srgbClr val="FF0000"/>
                </a:solidFill>
              </a:rPr>
              <a:t>&lt;?php include ‘</a:t>
            </a:r>
            <a:r>
              <a:rPr lang="en-US" dirty="0" err="1">
                <a:solidFill>
                  <a:srgbClr val="FF0000"/>
                </a:solidFill>
              </a:rPr>
              <a:t>databaseFunctions.php</a:t>
            </a:r>
            <a:r>
              <a:rPr lang="en-US" dirty="0">
                <a:solidFill>
                  <a:srgbClr val="FF0000"/>
                </a:solidFill>
              </a:rPr>
              <a:t>'; ?&gt;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    if (</a:t>
            </a:r>
            <a:r>
              <a:rPr lang="en-US" dirty="0" err="1"/>
              <a:t>isset</a:t>
            </a:r>
            <a:r>
              <a:rPr lang="en-US" dirty="0"/>
              <a:t>($_POST['email']))        { $email    = $_POST['email']; }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    if (</a:t>
            </a:r>
            <a:r>
              <a:rPr lang="en-US" dirty="0" err="1"/>
              <a:t>isset</a:t>
            </a:r>
            <a:r>
              <a:rPr lang="en-US" dirty="0"/>
              <a:t>($_POST['password'])) { $password = $_POST['password']; }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$result        = </a:t>
            </a:r>
            <a:r>
              <a:rPr lang="en-US" dirty="0" err="1">
                <a:solidFill>
                  <a:srgbClr val="FF0000"/>
                </a:solidFill>
              </a:rPr>
              <a:t>checkPassword</a:t>
            </a:r>
            <a:r>
              <a:rPr lang="en-US" dirty="0">
                <a:solidFill>
                  <a:srgbClr val="FF0000"/>
                </a:solidFill>
              </a:rPr>
              <a:t>($</a:t>
            </a:r>
            <a:r>
              <a:rPr lang="en-US" dirty="0" err="1">
                <a:solidFill>
                  <a:srgbClr val="FF0000"/>
                </a:solidFill>
              </a:rPr>
              <a:t>email,$password</a:t>
            </a:r>
            <a:r>
              <a:rPr lang="en-US" dirty="0">
                <a:solidFill>
                  <a:srgbClr val="FF0000"/>
                </a:solidFill>
              </a:rPr>
              <a:t>);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if ($result = “success”)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{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$first = </a:t>
            </a:r>
            <a:r>
              <a:rPr lang="en-US" dirty="0" err="1">
                <a:solidFill>
                  <a:srgbClr val="FF0000"/>
                </a:solidFill>
              </a:rPr>
              <a:t>getFirstName</a:t>
            </a:r>
            <a:r>
              <a:rPr lang="en-US" dirty="0">
                <a:solidFill>
                  <a:srgbClr val="FF0000"/>
                </a:solidFill>
              </a:rPr>
              <a:t>($email);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$</a:t>
            </a:r>
            <a:r>
              <a:rPr lang="en-US" dirty="0" err="1">
                <a:solidFill>
                  <a:srgbClr val="FF0000"/>
                </a:solidFill>
              </a:rPr>
              <a:t>url</a:t>
            </a:r>
            <a:r>
              <a:rPr lang="en-US" dirty="0">
                <a:solidFill>
                  <a:srgbClr val="FF0000"/>
                </a:solidFill>
              </a:rPr>
              <a:t> = “</a:t>
            </a:r>
            <a:r>
              <a:rPr lang="en-US" dirty="0" err="1">
                <a:solidFill>
                  <a:srgbClr val="FF0000"/>
                </a:solidFill>
              </a:rPr>
              <a:t>welcome.php?first</a:t>
            </a:r>
            <a:r>
              <a:rPr lang="en-US" dirty="0">
                <a:solidFill>
                  <a:srgbClr val="FF0000"/>
                </a:solidFill>
              </a:rPr>
              <a:t>=$first”;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} 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else  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{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    $</a:t>
            </a:r>
            <a:r>
              <a:rPr lang="en-US" dirty="0" err="1">
                <a:solidFill>
                  <a:srgbClr val="FF0000"/>
                </a:solidFill>
              </a:rPr>
              <a:t>url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login.php?error</a:t>
            </a:r>
            <a:r>
              <a:rPr lang="en-US" dirty="0">
                <a:solidFill>
                  <a:srgbClr val="FF0000"/>
                </a:solidFill>
              </a:rPr>
              <a:t>=$result”; 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}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    header('Location: http:$</a:t>
            </a:r>
            <a:r>
              <a:rPr lang="en-US" dirty="0" err="1">
                <a:solidFill>
                  <a:srgbClr val="FF0000"/>
                </a:solidFill>
              </a:rPr>
              <a:t>url</a:t>
            </a:r>
            <a:r>
              <a:rPr lang="en-US" dirty="0">
                <a:solidFill>
                  <a:srgbClr val="FF0000"/>
                </a:solidFill>
              </a:rPr>
              <a:t>’);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2308927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cean 16x9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cean painting presentation (widescreen).potx" id="{7D8F5DB3-F878-46D5-AF2D-2DD5B7369221}" vid="{9251DF30-C224-466C-9BFA-3064FAD55731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3.xml><?xml version="1.0" encoding="utf-8"?>
<a:theme xmlns:a="http://schemas.openxmlformats.org/drawingml/2006/main" name="Office Theme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 painting presentation (widescreen)</Template>
  <TotalTime>733</TotalTime>
  <Words>1303</Words>
  <Application>Microsoft Office PowerPoint</Application>
  <PresentationFormat>Widescreen</PresentationFormat>
  <Paragraphs>188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Georgia</vt:lpstr>
      <vt:lpstr>Ocean 16x9</vt:lpstr>
      <vt:lpstr>Retrospect</vt:lpstr>
      <vt:lpstr>Calling Stored Procedures from php</vt:lpstr>
      <vt:lpstr>From php print a form </vt:lpstr>
      <vt:lpstr>In loginAction.php</vt:lpstr>
      <vt:lpstr>In loginAction.php</vt:lpstr>
      <vt:lpstr>In loginAction.php</vt:lpstr>
      <vt:lpstr>Stored Procedure – get first and password from an email</vt:lpstr>
      <vt:lpstr>In loginAction.php using Stored Procedures</vt:lpstr>
      <vt:lpstr>Stored Procedure – create account</vt:lpstr>
      <vt:lpstr>Wouldn’t this be great if  loginAction.php was this simple</vt:lpstr>
      <vt:lpstr>Php function to login to database</vt:lpstr>
      <vt:lpstr>Php function to query a database</vt:lpstr>
      <vt:lpstr>Php function to check a password</vt:lpstr>
      <vt:lpstr>Php function to get the First Name</vt:lpstr>
      <vt:lpstr>php library of database functions in a file called databaseFunctions.php</vt:lpstr>
      <vt:lpstr>Here is loginAction.php again</vt:lpstr>
    </vt:vector>
  </TitlesOfParts>
  <Company>Information Management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Stored Procedures</dc:title>
  <dc:creator>Byrne, William</dc:creator>
  <cp:lastModifiedBy>Byrne, William</cp:lastModifiedBy>
  <cp:revision>28</cp:revision>
  <dcterms:created xsi:type="dcterms:W3CDTF">2017-11-05T17:30:21Z</dcterms:created>
  <dcterms:modified xsi:type="dcterms:W3CDTF">2023-03-27T16:41:17Z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